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2"/>
  </p:sldMasterIdLst>
  <p:notesMasterIdLst>
    <p:notesMasterId r:id="rId14"/>
  </p:notesMasterIdLst>
  <p:handoutMasterIdLst>
    <p:handoutMasterId r:id="rId15"/>
  </p:handoutMasterIdLst>
  <p:sldIdLst>
    <p:sldId id="276" r:id="rId3"/>
    <p:sldId id="277" r:id="rId4"/>
    <p:sldId id="288" r:id="rId5"/>
    <p:sldId id="286" r:id="rId6"/>
    <p:sldId id="293" r:id="rId7"/>
    <p:sldId id="303" r:id="rId8"/>
    <p:sldId id="304" r:id="rId9"/>
    <p:sldId id="305" r:id="rId10"/>
    <p:sldId id="306" r:id="rId11"/>
    <p:sldId id="307" r:id="rId12"/>
    <p:sldId id="308" r:id="rId13"/>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00FF"/>
    <a:srgbClr val="40C8F5"/>
    <a:srgbClr val="7CCA76"/>
    <a:srgbClr val="940803"/>
    <a:srgbClr val="0068A6"/>
    <a:srgbClr val="ED1921"/>
    <a:srgbClr val="C8A0BA"/>
    <a:srgbClr val="585747"/>
    <a:srgbClr val="FFF2E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017" autoAdjust="0"/>
    <p:restoredTop sz="86881" autoAdjust="0"/>
  </p:normalViewPr>
  <p:slideViewPr>
    <p:cSldViewPr>
      <p:cViewPr varScale="1">
        <p:scale>
          <a:sx n="63" d="100"/>
          <a:sy n="63" d="100"/>
        </p:scale>
        <p:origin x="-17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D59C42-B87B-4611-8A1C-BE177A2CE0E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E981DF76-79C5-4E69-80F1-0953206D4F14}">
      <dgm:prSet phldrT="[Metin]"/>
      <dgm:spPr>
        <a:solidFill>
          <a:srgbClr val="40C8F5"/>
        </a:solidFill>
      </dgm:spPr>
      <dgm:t>
        <a:bodyPr/>
        <a:lstStyle/>
        <a:p>
          <a:r>
            <a:rPr lang="tr-TR" dirty="0" err="1" smtClean="0"/>
            <a:t>Who</a:t>
          </a:r>
          <a:r>
            <a:rPr lang="tr-TR" dirty="0" smtClean="0"/>
            <a:t> </a:t>
          </a:r>
          <a:r>
            <a:rPr lang="tr-TR" dirty="0" err="1" smtClean="0"/>
            <a:t>are</a:t>
          </a:r>
          <a:r>
            <a:rPr lang="tr-TR" dirty="0" smtClean="0"/>
            <a:t> </a:t>
          </a:r>
          <a:r>
            <a:rPr lang="tr-TR" dirty="0" err="1" smtClean="0"/>
            <a:t>we</a:t>
          </a:r>
          <a:r>
            <a:rPr lang="tr-TR" dirty="0" smtClean="0"/>
            <a:t>?</a:t>
          </a:r>
          <a:endParaRPr lang="tr-TR" dirty="0"/>
        </a:p>
      </dgm:t>
    </dgm:pt>
    <dgm:pt modelId="{1BDD1BF7-3F40-48F0-B690-8D65C1457F58}" type="parTrans" cxnId="{7529984F-1951-4AD4-9339-5BEE4E354117}">
      <dgm:prSet/>
      <dgm:spPr/>
      <dgm:t>
        <a:bodyPr/>
        <a:lstStyle/>
        <a:p>
          <a:endParaRPr lang="tr-TR"/>
        </a:p>
      </dgm:t>
    </dgm:pt>
    <dgm:pt modelId="{8965D563-95BB-4CE2-B569-678AA4E66878}" type="sibTrans" cxnId="{7529984F-1951-4AD4-9339-5BEE4E354117}">
      <dgm:prSet/>
      <dgm:spPr/>
      <dgm:t>
        <a:bodyPr/>
        <a:lstStyle/>
        <a:p>
          <a:endParaRPr lang="tr-TR"/>
        </a:p>
      </dgm:t>
    </dgm:pt>
    <dgm:pt modelId="{1D4F7734-B688-42A1-A467-2EFD9503669C}">
      <dgm:prSet/>
      <dgm:spPr>
        <a:solidFill>
          <a:srgbClr val="7CCA76"/>
        </a:solidFill>
      </dgm:spPr>
      <dgm:t>
        <a:bodyPr/>
        <a:lstStyle/>
        <a:p>
          <a:r>
            <a:rPr lang="tr-TR" dirty="0" err="1" smtClean="0"/>
            <a:t>What’s</a:t>
          </a:r>
          <a:r>
            <a:rPr lang="tr-TR" dirty="0" smtClean="0"/>
            <a:t> Consumer Academy?</a:t>
          </a:r>
          <a:endParaRPr lang="tr-TR" dirty="0"/>
        </a:p>
      </dgm:t>
    </dgm:pt>
    <dgm:pt modelId="{F73E436C-A90E-46F9-AAE1-9EEB84993D01}" type="parTrans" cxnId="{63EBDE6E-05B7-483C-AE4F-DACD141481CB}">
      <dgm:prSet/>
      <dgm:spPr/>
      <dgm:t>
        <a:bodyPr/>
        <a:lstStyle/>
        <a:p>
          <a:endParaRPr lang="tr-TR"/>
        </a:p>
      </dgm:t>
    </dgm:pt>
    <dgm:pt modelId="{ACB5CAA8-9271-488A-AEEF-57D029296F58}" type="sibTrans" cxnId="{63EBDE6E-05B7-483C-AE4F-DACD141481CB}">
      <dgm:prSet/>
      <dgm:spPr/>
      <dgm:t>
        <a:bodyPr/>
        <a:lstStyle/>
        <a:p>
          <a:endParaRPr lang="tr-TR"/>
        </a:p>
      </dgm:t>
    </dgm:pt>
    <dgm:pt modelId="{DD383237-36C2-44ED-9EE5-39FBA835CC82}">
      <dgm:prSet/>
      <dgm:spPr>
        <a:solidFill>
          <a:srgbClr val="C00000"/>
        </a:solidFill>
      </dgm:spPr>
      <dgm:t>
        <a:bodyPr/>
        <a:lstStyle/>
        <a:p>
          <a:r>
            <a:rPr lang="tr-TR" dirty="0" smtClean="0"/>
            <a:t>Project </a:t>
          </a:r>
          <a:r>
            <a:rPr lang="tr-TR" dirty="0" err="1" smtClean="0"/>
            <a:t>Partners</a:t>
          </a:r>
          <a:endParaRPr lang="tr-TR" dirty="0"/>
        </a:p>
      </dgm:t>
    </dgm:pt>
    <dgm:pt modelId="{4DF9436A-D9AB-4E52-97E8-BB05FF069FBF}" type="parTrans" cxnId="{88A30894-2EA3-4FAB-B421-03FD42E1FFD1}">
      <dgm:prSet/>
      <dgm:spPr/>
      <dgm:t>
        <a:bodyPr/>
        <a:lstStyle/>
        <a:p>
          <a:endParaRPr lang="tr-TR"/>
        </a:p>
      </dgm:t>
    </dgm:pt>
    <dgm:pt modelId="{88378AE4-3FE1-4554-849B-E0E92EF4DEB2}" type="sibTrans" cxnId="{88A30894-2EA3-4FAB-B421-03FD42E1FFD1}">
      <dgm:prSet/>
      <dgm:spPr/>
      <dgm:t>
        <a:bodyPr/>
        <a:lstStyle/>
        <a:p>
          <a:endParaRPr lang="tr-TR"/>
        </a:p>
      </dgm:t>
    </dgm:pt>
    <dgm:pt modelId="{38798C88-36F4-4134-BA8F-76730633D6F4}" type="pres">
      <dgm:prSet presAssocID="{A6D59C42-B87B-4611-8A1C-BE177A2CE0E9}" presName="Name0" presStyleCnt="0">
        <dgm:presLayoutVars>
          <dgm:chMax val="7"/>
          <dgm:chPref val="7"/>
          <dgm:dir/>
        </dgm:presLayoutVars>
      </dgm:prSet>
      <dgm:spPr/>
      <dgm:t>
        <a:bodyPr/>
        <a:lstStyle/>
        <a:p>
          <a:endParaRPr lang="tr-TR"/>
        </a:p>
      </dgm:t>
    </dgm:pt>
    <dgm:pt modelId="{0168993A-43AD-4A78-99D3-916B844E42F3}" type="pres">
      <dgm:prSet presAssocID="{A6D59C42-B87B-4611-8A1C-BE177A2CE0E9}" presName="Name1" presStyleCnt="0"/>
      <dgm:spPr/>
    </dgm:pt>
    <dgm:pt modelId="{AD189080-F86E-4FC2-9A40-0106C1F1C296}" type="pres">
      <dgm:prSet presAssocID="{A6D59C42-B87B-4611-8A1C-BE177A2CE0E9}" presName="cycle" presStyleCnt="0"/>
      <dgm:spPr/>
    </dgm:pt>
    <dgm:pt modelId="{D8ED9198-84F7-4848-A66C-F2AA15530AC5}" type="pres">
      <dgm:prSet presAssocID="{A6D59C42-B87B-4611-8A1C-BE177A2CE0E9}" presName="srcNode" presStyleLbl="node1" presStyleIdx="0" presStyleCnt="3"/>
      <dgm:spPr/>
    </dgm:pt>
    <dgm:pt modelId="{B3D02862-064A-4E9E-9DF8-D683062923BA}" type="pres">
      <dgm:prSet presAssocID="{A6D59C42-B87B-4611-8A1C-BE177A2CE0E9}" presName="conn" presStyleLbl="parChTrans1D2" presStyleIdx="0" presStyleCnt="1"/>
      <dgm:spPr/>
      <dgm:t>
        <a:bodyPr/>
        <a:lstStyle/>
        <a:p>
          <a:endParaRPr lang="tr-TR"/>
        </a:p>
      </dgm:t>
    </dgm:pt>
    <dgm:pt modelId="{DF592A37-BC85-4374-A738-481BBC9DBCC2}" type="pres">
      <dgm:prSet presAssocID="{A6D59C42-B87B-4611-8A1C-BE177A2CE0E9}" presName="extraNode" presStyleLbl="node1" presStyleIdx="0" presStyleCnt="3"/>
      <dgm:spPr/>
    </dgm:pt>
    <dgm:pt modelId="{C6A39BBE-FDAC-49C7-87A4-B64215104D49}" type="pres">
      <dgm:prSet presAssocID="{A6D59C42-B87B-4611-8A1C-BE177A2CE0E9}" presName="dstNode" presStyleLbl="node1" presStyleIdx="0" presStyleCnt="3"/>
      <dgm:spPr/>
    </dgm:pt>
    <dgm:pt modelId="{E671FB91-438B-4342-9471-5B564338D334}" type="pres">
      <dgm:prSet presAssocID="{E981DF76-79C5-4E69-80F1-0953206D4F14}" presName="text_1" presStyleLbl="node1" presStyleIdx="0" presStyleCnt="3">
        <dgm:presLayoutVars>
          <dgm:bulletEnabled val="1"/>
        </dgm:presLayoutVars>
      </dgm:prSet>
      <dgm:spPr/>
      <dgm:t>
        <a:bodyPr/>
        <a:lstStyle/>
        <a:p>
          <a:endParaRPr lang="tr-TR"/>
        </a:p>
      </dgm:t>
    </dgm:pt>
    <dgm:pt modelId="{06CB3B03-FCFE-490B-BF4F-9F820B932CF0}" type="pres">
      <dgm:prSet presAssocID="{E981DF76-79C5-4E69-80F1-0953206D4F14}" presName="accent_1" presStyleCnt="0"/>
      <dgm:spPr/>
    </dgm:pt>
    <dgm:pt modelId="{F99936F2-EC08-4390-A24F-0FBFB515A332}" type="pres">
      <dgm:prSet presAssocID="{E981DF76-79C5-4E69-80F1-0953206D4F14}" presName="accentRepeatNode" presStyleLbl="solidFgAcc1" presStyleIdx="0" presStyleCnt="3"/>
      <dgm:spPr/>
    </dgm:pt>
    <dgm:pt modelId="{0B5B4E2E-EBC7-4D70-A8AB-4FA3F866983D}" type="pres">
      <dgm:prSet presAssocID="{1D4F7734-B688-42A1-A467-2EFD9503669C}" presName="text_2" presStyleLbl="node1" presStyleIdx="1" presStyleCnt="3">
        <dgm:presLayoutVars>
          <dgm:bulletEnabled val="1"/>
        </dgm:presLayoutVars>
      </dgm:prSet>
      <dgm:spPr/>
      <dgm:t>
        <a:bodyPr/>
        <a:lstStyle/>
        <a:p>
          <a:endParaRPr lang="tr-TR"/>
        </a:p>
      </dgm:t>
    </dgm:pt>
    <dgm:pt modelId="{053A1E38-C953-4F56-B8FC-2494EA3FE4DE}" type="pres">
      <dgm:prSet presAssocID="{1D4F7734-B688-42A1-A467-2EFD9503669C}" presName="accent_2" presStyleCnt="0"/>
      <dgm:spPr/>
    </dgm:pt>
    <dgm:pt modelId="{F1F0399A-2319-497C-9E21-3CAA60174874}" type="pres">
      <dgm:prSet presAssocID="{1D4F7734-B688-42A1-A467-2EFD9503669C}" presName="accentRepeatNode" presStyleLbl="solidFgAcc1" presStyleIdx="1" presStyleCnt="3"/>
      <dgm:spPr/>
    </dgm:pt>
    <dgm:pt modelId="{96AC7261-FF21-4860-9E9E-79931C3A56CE}" type="pres">
      <dgm:prSet presAssocID="{DD383237-36C2-44ED-9EE5-39FBA835CC82}" presName="text_3" presStyleLbl="node1" presStyleIdx="2" presStyleCnt="3">
        <dgm:presLayoutVars>
          <dgm:bulletEnabled val="1"/>
        </dgm:presLayoutVars>
      </dgm:prSet>
      <dgm:spPr/>
      <dgm:t>
        <a:bodyPr/>
        <a:lstStyle/>
        <a:p>
          <a:endParaRPr lang="tr-TR"/>
        </a:p>
      </dgm:t>
    </dgm:pt>
    <dgm:pt modelId="{BECE271F-E77C-4B9A-8214-2CB7E5C7F974}" type="pres">
      <dgm:prSet presAssocID="{DD383237-36C2-44ED-9EE5-39FBA835CC82}" presName="accent_3" presStyleCnt="0"/>
      <dgm:spPr/>
    </dgm:pt>
    <dgm:pt modelId="{234D6CD7-2CC4-48CE-9692-189CE49D321A}" type="pres">
      <dgm:prSet presAssocID="{DD383237-36C2-44ED-9EE5-39FBA835CC82}" presName="accentRepeatNode" presStyleLbl="solidFgAcc1" presStyleIdx="2" presStyleCnt="3"/>
      <dgm:spPr/>
    </dgm:pt>
  </dgm:ptLst>
  <dgm:cxnLst>
    <dgm:cxn modelId="{A9306D25-78A9-4AD9-BFAF-9533623D7207}" type="presOf" srcId="{A6D59C42-B87B-4611-8A1C-BE177A2CE0E9}" destId="{38798C88-36F4-4134-BA8F-76730633D6F4}" srcOrd="0" destOrd="0" presId="urn:microsoft.com/office/officeart/2008/layout/VerticalCurvedList"/>
    <dgm:cxn modelId="{2FADE846-3CD7-4D8C-95F7-CDE7421C536A}" type="presOf" srcId="{E981DF76-79C5-4E69-80F1-0953206D4F14}" destId="{E671FB91-438B-4342-9471-5B564338D334}" srcOrd="0" destOrd="0" presId="urn:microsoft.com/office/officeart/2008/layout/VerticalCurvedList"/>
    <dgm:cxn modelId="{BEC8123B-FBDA-4E2E-8890-580409D17736}" type="presOf" srcId="{8965D563-95BB-4CE2-B569-678AA4E66878}" destId="{B3D02862-064A-4E9E-9DF8-D683062923BA}" srcOrd="0" destOrd="0" presId="urn:microsoft.com/office/officeart/2008/layout/VerticalCurvedList"/>
    <dgm:cxn modelId="{EC3622B8-69A1-472E-8F81-7187E009EDA3}" type="presOf" srcId="{DD383237-36C2-44ED-9EE5-39FBA835CC82}" destId="{96AC7261-FF21-4860-9E9E-79931C3A56CE}" srcOrd="0" destOrd="0" presId="urn:microsoft.com/office/officeart/2008/layout/VerticalCurvedList"/>
    <dgm:cxn modelId="{7529984F-1951-4AD4-9339-5BEE4E354117}" srcId="{A6D59C42-B87B-4611-8A1C-BE177A2CE0E9}" destId="{E981DF76-79C5-4E69-80F1-0953206D4F14}" srcOrd="0" destOrd="0" parTransId="{1BDD1BF7-3F40-48F0-B690-8D65C1457F58}" sibTransId="{8965D563-95BB-4CE2-B569-678AA4E66878}"/>
    <dgm:cxn modelId="{88A30894-2EA3-4FAB-B421-03FD42E1FFD1}" srcId="{A6D59C42-B87B-4611-8A1C-BE177A2CE0E9}" destId="{DD383237-36C2-44ED-9EE5-39FBA835CC82}" srcOrd="2" destOrd="0" parTransId="{4DF9436A-D9AB-4E52-97E8-BB05FF069FBF}" sibTransId="{88378AE4-3FE1-4554-849B-E0E92EF4DEB2}"/>
    <dgm:cxn modelId="{63EBDE6E-05B7-483C-AE4F-DACD141481CB}" srcId="{A6D59C42-B87B-4611-8A1C-BE177A2CE0E9}" destId="{1D4F7734-B688-42A1-A467-2EFD9503669C}" srcOrd="1" destOrd="0" parTransId="{F73E436C-A90E-46F9-AAE1-9EEB84993D01}" sibTransId="{ACB5CAA8-9271-488A-AEEF-57D029296F58}"/>
    <dgm:cxn modelId="{29F328AD-C5C3-414C-B49B-CB64C3A12A38}" type="presOf" srcId="{1D4F7734-B688-42A1-A467-2EFD9503669C}" destId="{0B5B4E2E-EBC7-4D70-A8AB-4FA3F866983D}" srcOrd="0" destOrd="0" presId="urn:microsoft.com/office/officeart/2008/layout/VerticalCurvedList"/>
    <dgm:cxn modelId="{0B1BF8EA-C3D8-4D08-8A79-A4DF1F34AE69}" type="presParOf" srcId="{38798C88-36F4-4134-BA8F-76730633D6F4}" destId="{0168993A-43AD-4A78-99D3-916B844E42F3}" srcOrd="0" destOrd="0" presId="urn:microsoft.com/office/officeart/2008/layout/VerticalCurvedList"/>
    <dgm:cxn modelId="{894134B4-A356-4663-84A4-55AAF0290C1C}" type="presParOf" srcId="{0168993A-43AD-4A78-99D3-916B844E42F3}" destId="{AD189080-F86E-4FC2-9A40-0106C1F1C296}" srcOrd="0" destOrd="0" presId="urn:microsoft.com/office/officeart/2008/layout/VerticalCurvedList"/>
    <dgm:cxn modelId="{029B72BE-8C02-4F30-929D-0C597658BD5C}" type="presParOf" srcId="{AD189080-F86E-4FC2-9A40-0106C1F1C296}" destId="{D8ED9198-84F7-4848-A66C-F2AA15530AC5}" srcOrd="0" destOrd="0" presId="urn:microsoft.com/office/officeart/2008/layout/VerticalCurvedList"/>
    <dgm:cxn modelId="{81D28A93-E5B5-4391-B10E-9A532784D63E}" type="presParOf" srcId="{AD189080-F86E-4FC2-9A40-0106C1F1C296}" destId="{B3D02862-064A-4E9E-9DF8-D683062923BA}" srcOrd="1" destOrd="0" presId="urn:microsoft.com/office/officeart/2008/layout/VerticalCurvedList"/>
    <dgm:cxn modelId="{AA74090C-36AB-4108-BD41-F382252751EF}" type="presParOf" srcId="{AD189080-F86E-4FC2-9A40-0106C1F1C296}" destId="{DF592A37-BC85-4374-A738-481BBC9DBCC2}" srcOrd="2" destOrd="0" presId="urn:microsoft.com/office/officeart/2008/layout/VerticalCurvedList"/>
    <dgm:cxn modelId="{54E2C9CE-55AC-442E-8C03-28BE019EE8B4}" type="presParOf" srcId="{AD189080-F86E-4FC2-9A40-0106C1F1C296}" destId="{C6A39BBE-FDAC-49C7-87A4-B64215104D49}" srcOrd="3" destOrd="0" presId="urn:microsoft.com/office/officeart/2008/layout/VerticalCurvedList"/>
    <dgm:cxn modelId="{EFCE68DA-4ACB-4966-BA86-9FDBDB4C814A}" type="presParOf" srcId="{0168993A-43AD-4A78-99D3-916B844E42F3}" destId="{E671FB91-438B-4342-9471-5B564338D334}" srcOrd="1" destOrd="0" presId="urn:microsoft.com/office/officeart/2008/layout/VerticalCurvedList"/>
    <dgm:cxn modelId="{6C2F34D9-33B7-472E-8935-A6EB7C042FE6}" type="presParOf" srcId="{0168993A-43AD-4A78-99D3-916B844E42F3}" destId="{06CB3B03-FCFE-490B-BF4F-9F820B932CF0}" srcOrd="2" destOrd="0" presId="urn:microsoft.com/office/officeart/2008/layout/VerticalCurvedList"/>
    <dgm:cxn modelId="{B89FB09D-8D7C-481A-94BE-A2DAD8BC4CBC}" type="presParOf" srcId="{06CB3B03-FCFE-490B-BF4F-9F820B932CF0}" destId="{F99936F2-EC08-4390-A24F-0FBFB515A332}" srcOrd="0" destOrd="0" presId="urn:microsoft.com/office/officeart/2008/layout/VerticalCurvedList"/>
    <dgm:cxn modelId="{15C87D40-F975-4EE8-832A-5A1B233287FD}" type="presParOf" srcId="{0168993A-43AD-4A78-99D3-916B844E42F3}" destId="{0B5B4E2E-EBC7-4D70-A8AB-4FA3F866983D}" srcOrd="3" destOrd="0" presId="urn:microsoft.com/office/officeart/2008/layout/VerticalCurvedList"/>
    <dgm:cxn modelId="{E6B902A3-37D6-4FD4-8AD3-98A387B50EB4}" type="presParOf" srcId="{0168993A-43AD-4A78-99D3-916B844E42F3}" destId="{053A1E38-C953-4F56-B8FC-2494EA3FE4DE}" srcOrd="4" destOrd="0" presId="urn:microsoft.com/office/officeart/2008/layout/VerticalCurvedList"/>
    <dgm:cxn modelId="{6DC23B22-AE31-404E-B955-4C498C63516B}" type="presParOf" srcId="{053A1E38-C953-4F56-B8FC-2494EA3FE4DE}" destId="{F1F0399A-2319-497C-9E21-3CAA60174874}" srcOrd="0" destOrd="0" presId="urn:microsoft.com/office/officeart/2008/layout/VerticalCurvedList"/>
    <dgm:cxn modelId="{02DA7F91-2524-4310-82C4-88EE8C02D09D}" type="presParOf" srcId="{0168993A-43AD-4A78-99D3-916B844E42F3}" destId="{96AC7261-FF21-4860-9E9E-79931C3A56CE}" srcOrd="5" destOrd="0" presId="urn:microsoft.com/office/officeart/2008/layout/VerticalCurvedList"/>
    <dgm:cxn modelId="{FCCD5385-FF77-403D-A205-1FF8B15F9A3B}" type="presParOf" srcId="{0168993A-43AD-4A78-99D3-916B844E42F3}" destId="{BECE271F-E77C-4B9A-8214-2CB7E5C7F974}" srcOrd="6" destOrd="0" presId="urn:microsoft.com/office/officeart/2008/layout/VerticalCurvedList"/>
    <dgm:cxn modelId="{8BB243BB-2CDA-45A8-ABDC-AC4617F46A1F}" type="presParOf" srcId="{BECE271F-E77C-4B9A-8214-2CB7E5C7F974}" destId="{234D6CD7-2CC4-48CE-9692-189CE49D321A}"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02862-064A-4E9E-9DF8-D683062923BA}">
      <dsp:nvSpPr>
        <dsp:cNvPr id="0" name=""/>
        <dsp:cNvSpPr/>
      </dsp:nvSpPr>
      <dsp:spPr>
        <a:xfrm>
          <a:off x="-4466815" y="-685021"/>
          <a:ext cx="5321331" cy="5321331"/>
        </a:xfrm>
        <a:prstGeom prst="blockArc">
          <a:avLst>
            <a:gd name="adj1" fmla="val 18900000"/>
            <a:gd name="adj2" fmla="val 2700000"/>
            <a:gd name="adj3" fmla="val 406"/>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71FB91-438B-4342-9471-5B564338D334}">
      <dsp:nvSpPr>
        <dsp:cNvPr id="0" name=""/>
        <dsp:cNvSpPr/>
      </dsp:nvSpPr>
      <dsp:spPr>
        <a:xfrm>
          <a:off x="549560" y="395128"/>
          <a:ext cx="7544281" cy="790257"/>
        </a:xfrm>
        <a:prstGeom prst="rect">
          <a:avLst/>
        </a:prstGeom>
        <a:solidFill>
          <a:srgbClr val="40C8F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7267" tIns="104140" rIns="104140" bIns="104140" numCol="1" spcCol="1270" anchor="ctr" anchorCtr="0">
          <a:noAutofit/>
        </a:bodyPr>
        <a:lstStyle/>
        <a:p>
          <a:pPr lvl="0" algn="l" defTabSz="1822450">
            <a:lnSpc>
              <a:spcPct val="90000"/>
            </a:lnSpc>
            <a:spcBef>
              <a:spcPct val="0"/>
            </a:spcBef>
            <a:spcAft>
              <a:spcPct val="35000"/>
            </a:spcAft>
          </a:pPr>
          <a:r>
            <a:rPr lang="tr-TR" sz="4100" kern="1200" dirty="0" err="1" smtClean="0"/>
            <a:t>Who</a:t>
          </a:r>
          <a:r>
            <a:rPr lang="tr-TR" sz="4100" kern="1200" dirty="0" smtClean="0"/>
            <a:t> </a:t>
          </a:r>
          <a:r>
            <a:rPr lang="tr-TR" sz="4100" kern="1200" dirty="0" err="1" smtClean="0"/>
            <a:t>are</a:t>
          </a:r>
          <a:r>
            <a:rPr lang="tr-TR" sz="4100" kern="1200" dirty="0" smtClean="0"/>
            <a:t> </a:t>
          </a:r>
          <a:r>
            <a:rPr lang="tr-TR" sz="4100" kern="1200" dirty="0" err="1" smtClean="0"/>
            <a:t>we</a:t>
          </a:r>
          <a:r>
            <a:rPr lang="tr-TR" sz="4100" kern="1200" dirty="0" smtClean="0"/>
            <a:t>?</a:t>
          </a:r>
          <a:endParaRPr lang="tr-TR" sz="4100" kern="1200" dirty="0"/>
        </a:p>
      </dsp:txBody>
      <dsp:txXfrm>
        <a:off x="549560" y="395128"/>
        <a:ext cx="7544281" cy="790257"/>
      </dsp:txXfrm>
    </dsp:sp>
    <dsp:sp modelId="{F99936F2-EC08-4390-A24F-0FBFB515A332}">
      <dsp:nvSpPr>
        <dsp:cNvPr id="0" name=""/>
        <dsp:cNvSpPr/>
      </dsp:nvSpPr>
      <dsp:spPr>
        <a:xfrm>
          <a:off x="55649" y="296346"/>
          <a:ext cx="987822" cy="98782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5B4E2E-EBC7-4D70-A8AB-4FA3F866983D}">
      <dsp:nvSpPr>
        <dsp:cNvPr id="0" name=""/>
        <dsp:cNvSpPr/>
      </dsp:nvSpPr>
      <dsp:spPr>
        <a:xfrm>
          <a:off x="836818" y="1580515"/>
          <a:ext cx="7257022" cy="790257"/>
        </a:xfrm>
        <a:prstGeom prst="rect">
          <a:avLst/>
        </a:prstGeom>
        <a:solidFill>
          <a:srgbClr val="7CCA7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7267" tIns="104140" rIns="104140" bIns="104140" numCol="1" spcCol="1270" anchor="ctr" anchorCtr="0">
          <a:noAutofit/>
        </a:bodyPr>
        <a:lstStyle/>
        <a:p>
          <a:pPr lvl="0" algn="l" defTabSz="1822450">
            <a:lnSpc>
              <a:spcPct val="90000"/>
            </a:lnSpc>
            <a:spcBef>
              <a:spcPct val="0"/>
            </a:spcBef>
            <a:spcAft>
              <a:spcPct val="35000"/>
            </a:spcAft>
          </a:pPr>
          <a:r>
            <a:rPr lang="tr-TR" sz="4100" kern="1200" dirty="0" err="1" smtClean="0"/>
            <a:t>What’s</a:t>
          </a:r>
          <a:r>
            <a:rPr lang="tr-TR" sz="4100" kern="1200" dirty="0" smtClean="0"/>
            <a:t> Consumer Academy?</a:t>
          </a:r>
          <a:endParaRPr lang="tr-TR" sz="4100" kern="1200" dirty="0"/>
        </a:p>
      </dsp:txBody>
      <dsp:txXfrm>
        <a:off x="836818" y="1580515"/>
        <a:ext cx="7257022" cy="790257"/>
      </dsp:txXfrm>
    </dsp:sp>
    <dsp:sp modelId="{F1F0399A-2319-497C-9E21-3CAA60174874}">
      <dsp:nvSpPr>
        <dsp:cNvPr id="0" name=""/>
        <dsp:cNvSpPr/>
      </dsp:nvSpPr>
      <dsp:spPr>
        <a:xfrm>
          <a:off x="342907" y="1481733"/>
          <a:ext cx="987822" cy="98782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AC7261-FF21-4860-9E9E-79931C3A56CE}">
      <dsp:nvSpPr>
        <dsp:cNvPr id="0" name=""/>
        <dsp:cNvSpPr/>
      </dsp:nvSpPr>
      <dsp:spPr>
        <a:xfrm>
          <a:off x="549560" y="2765901"/>
          <a:ext cx="7544281" cy="790257"/>
        </a:xfrm>
        <a:prstGeom prst="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7267" tIns="104140" rIns="104140" bIns="104140" numCol="1" spcCol="1270" anchor="ctr" anchorCtr="0">
          <a:noAutofit/>
        </a:bodyPr>
        <a:lstStyle/>
        <a:p>
          <a:pPr lvl="0" algn="l" defTabSz="1822450">
            <a:lnSpc>
              <a:spcPct val="90000"/>
            </a:lnSpc>
            <a:spcBef>
              <a:spcPct val="0"/>
            </a:spcBef>
            <a:spcAft>
              <a:spcPct val="35000"/>
            </a:spcAft>
          </a:pPr>
          <a:r>
            <a:rPr lang="tr-TR" sz="4100" kern="1200" dirty="0" smtClean="0"/>
            <a:t>Project </a:t>
          </a:r>
          <a:r>
            <a:rPr lang="tr-TR" sz="4100" kern="1200" dirty="0" err="1" smtClean="0"/>
            <a:t>Partners</a:t>
          </a:r>
          <a:endParaRPr lang="tr-TR" sz="4100" kern="1200" dirty="0"/>
        </a:p>
      </dsp:txBody>
      <dsp:txXfrm>
        <a:off x="549560" y="2765901"/>
        <a:ext cx="7544281" cy="790257"/>
      </dsp:txXfrm>
    </dsp:sp>
    <dsp:sp modelId="{234D6CD7-2CC4-48CE-9692-189CE49D321A}">
      <dsp:nvSpPr>
        <dsp:cNvPr id="0" name=""/>
        <dsp:cNvSpPr/>
      </dsp:nvSpPr>
      <dsp:spPr>
        <a:xfrm>
          <a:off x="55649" y="2667119"/>
          <a:ext cx="987822" cy="98782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0" hangingPunct="0">
              <a:defRPr sz="1200">
                <a:latin typeface="Arial" charset="0"/>
                <a:ea typeface="ＭＳ Ｐゴシック" pitchFamily="48" charset="-128"/>
                <a:cs typeface="+mn-cs"/>
              </a:defRPr>
            </a:lvl1pPr>
          </a:lstStyle>
          <a:p>
            <a:pPr>
              <a:defRPr/>
            </a:pPr>
            <a:endParaRPr lang="tr-TR"/>
          </a:p>
        </p:txBody>
      </p:sp>
      <p:sp>
        <p:nvSpPr>
          <p:cNvPr id="3" name="2 Veri Yer Tutucusu"/>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0" hangingPunct="0">
              <a:defRPr sz="1200">
                <a:latin typeface="Arial" charset="0"/>
                <a:ea typeface="ＭＳ Ｐゴシック" pitchFamily="48" charset="-128"/>
                <a:cs typeface="+mn-cs"/>
              </a:defRPr>
            </a:lvl1pPr>
          </a:lstStyle>
          <a:p>
            <a:pPr>
              <a:defRPr/>
            </a:pPr>
            <a:fld id="{351DD953-9BB4-41CD-BCFF-7DF5765473DB}" type="datetimeFigureOut">
              <a:rPr lang="tr-TR"/>
              <a:pPr>
                <a:defRPr/>
              </a:pPr>
              <a:t>27.7.2016</a:t>
            </a:fld>
            <a:endParaRPr lang="tr-TR"/>
          </a:p>
        </p:txBody>
      </p:sp>
      <p:sp>
        <p:nvSpPr>
          <p:cNvPr id="4" name="3 Altbilgi Yer Tutucusu"/>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0" hangingPunct="0">
              <a:defRPr sz="1200">
                <a:latin typeface="Arial" charset="0"/>
                <a:ea typeface="ＭＳ Ｐゴシック" pitchFamily="48" charset="-128"/>
                <a:cs typeface="+mn-cs"/>
              </a:defRPr>
            </a:lvl1pPr>
          </a:lstStyle>
          <a:p>
            <a:pPr>
              <a:defRPr/>
            </a:pPr>
            <a:endParaRPr lang="tr-TR"/>
          </a:p>
        </p:txBody>
      </p:sp>
      <p:sp>
        <p:nvSpPr>
          <p:cNvPr id="5" name="4 Slayt Numarası Yer Tutucusu"/>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cs typeface="Arial" panose="020B0604020202020204" pitchFamily="34" charset="0"/>
              </a:defRPr>
            </a:lvl1pPr>
          </a:lstStyle>
          <a:p>
            <a:pPr>
              <a:defRPr/>
            </a:pPr>
            <a:fld id="{8F622B8F-4B57-492E-A26F-B389D48EB9B5}" type="slidenum">
              <a:rPr lang="tr-TR"/>
              <a:pPr>
                <a:defRPr/>
              </a:pPr>
              <a:t>‹#›</a:t>
            </a:fld>
            <a:endParaRPr lang="tr-TR"/>
          </a:p>
        </p:txBody>
      </p:sp>
    </p:spTree>
    <p:extLst>
      <p:ext uri="{BB962C8B-B14F-4D97-AF65-F5344CB8AC3E}">
        <p14:creationId xmlns:p14="http://schemas.microsoft.com/office/powerpoint/2010/main" xmlns="" val="29103280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0" hangingPunct="0">
              <a:defRPr sz="1200">
                <a:latin typeface="Arial" charset="0"/>
                <a:ea typeface="ＭＳ Ｐゴシック" pitchFamily="48" charset="-128"/>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0" hangingPunct="0">
              <a:defRPr sz="1200">
                <a:latin typeface="Arial" charset="0"/>
                <a:ea typeface="ＭＳ Ｐゴシック" pitchFamily="48" charset="-128"/>
                <a:cs typeface="+mn-cs"/>
              </a:defRPr>
            </a:lvl1pPr>
          </a:lstStyle>
          <a:p>
            <a:pPr>
              <a:defRPr/>
            </a:pPr>
            <a:fld id="{0459F766-243A-4A9E-AF47-1DD259880F5E}" type="datetimeFigureOut">
              <a:rPr lang="tr-TR"/>
              <a:pPr>
                <a:defRPr/>
              </a:pPr>
              <a:t>27.7.2016</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0" hangingPunct="0">
              <a:defRPr sz="1200">
                <a:latin typeface="Arial" charset="0"/>
                <a:ea typeface="ＭＳ Ｐゴシック" pitchFamily="48" charset="-128"/>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cs typeface="Arial" panose="020B0604020202020204" pitchFamily="34" charset="0"/>
              </a:defRPr>
            </a:lvl1pPr>
          </a:lstStyle>
          <a:p>
            <a:pPr>
              <a:defRPr/>
            </a:pPr>
            <a:fld id="{4AF18CA4-3AFE-4EA5-8F2A-709B3E34E776}" type="slidenum">
              <a:rPr lang="tr-TR"/>
              <a:pPr>
                <a:defRPr/>
              </a:pPr>
              <a:t>‹#›</a:t>
            </a:fld>
            <a:endParaRPr lang="tr-TR"/>
          </a:p>
        </p:txBody>
      </p:sp>
    </p:spTree>
    <p:extLst>
      <p:ext uri="{BB962C8B-B14F-4D97-AF65-F5344CB8AC3E}">
        <p14:creationId xmlns:p14="http://schemas.microsoft.com/office/powerpoint/2010/main" xmlns="" val="314739236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2 Not Yer Tutucusu"/>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5124" name="3 Slayt Numarası Yer Tutucusu"/>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EE1780B-C4F8-4C4C-A726-9D294DA058A2}" type="slidenum">
              <a:rPr lang="tr-TR" altLang="tr-TR" sz="1200" smtClean="0"/>
              <a:pPr/>
              <a:t>1</a:t>
            </a:fld>
            <a:endParaRPr lang="tr-TR" altLang="tr-TR" sz="1200" smtClean="0"/>
          </a:p>
        </p:txBody>
      </p:sp>
    </p:spTree>
    <p:extLst>
      <p:ext uri="{BB962C8B-B14F-4D97-AF65-F5344CB8AC3E}">
        <p14:creationId xmlns:p14="http://schemas.microsoft.com/office/powerpoint/2010/main" xmlns="" val="3651119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1" name="2 Not Yer Tutucusu"/>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smtClean="0"/>
          </a:p>
        </p:txBody>
      </p:sp>
      <p:sp>
        <p:nvSpPr>
          <p:cNvPr id="7172" name="3 Slayt Numarası Yer Tutucusu"/>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C977755-D810-4A10-9BF4-A48BA8AA3C53}" type="slidenum">
              <a:rPr lang="tr-TR" altLang="tr-TR" sz="1200" smtClean="0"/>
              <a:pPr/>
              <a:t>2</a:t>
            </a:fld>
            <a:endParaRPr lang="tr-TR" altLang="tr-TR" sz="1200" smtClean="0"/>
          </a:p>
        </p:txBody>
      </p:sp>
    </p:spTree>
    <p:extLst>
      <p:ext uri="{BB962C8B-B14F-4D97-AF65-F5344CB8AC3E}">
        <p14:creationId xmlns:p14="http://schemas.microsoft.com/office/powerpoint/2010/main" xmlns="" val="187567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865746-FD44-4CCA-8474-C5EE00840A6B}" type="slidenum">
              <a:rPr lang="en-US"/>
              <a:pPr>
                <a:defRPr/>
              </a:pPr>
              <a:t>‹#›</a:t>
            </a:fld>
            <a:endParaRPr lang="en-US"/>
          </a:p>
        </p:txBody>
      </p:sp>
    </p:spTree>
    <p:extLst>
      <p:ext uri="{BB962C8B-B14F-4D97-AF65-F5344CB8AC3E}">
        <p14:creationId xmlns:p14="http://schemas.microsoft.com/office/powerpoint/2010/main" xmlns="" val="3611635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9D7B75-7F6F-4C56-BE4F-F2156D0E03F2}" type="slidenum">
              <a:rPr lang="en-US"/>
              <a:pPr>
                <a:defRPr/>
              </a:pPr>
              <a:t>‹#›</a:t>
            </a:fld>
            <a:endParaRPr lang="en-US"/>
          </a:p>
        </p:txBody>
      </p:sp>
    </p:spTree>
    <p:extLst>
      <p:ext uri="{BB962C8B-B14F-4D97-AF65-F5344CB8AC3E}">
        <p14:creationId xmlns:p14="http://schemas.microsoft.com/office/powerpoint/2010/main" xmlns="" val="896714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4DA210-AEA7-439F-8F53-7BF7AFD62991}" type="slidenum">
              <a:rPr lang="en-US"/>
              <a:pPr>
                <a:defRPr/>
              </a:pPr>
              <a:t>‹#›</a:t>
            </a:fld>
            <a:endParaRPr lang="en-US"/>
          </a:p>
        </p:txBody>
      </p:sp>
    </p:spTree>
    <p:extLst>
      <p:ext uri="{BB962C8B-B14F-4D97-AF65-F5344CB8AC3E}">
        <p14:creationId xmlns:p14="http://schemas.microsoft.com/office/powerpoint/2010/main" xmlns="" val="101475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F6F3E9-65B6-4458-B37F-D2566461A724}" type="slidenum">
              <a:rPr lang="en-US"/>
              <a:pPr>
                <a:defRPr/>
              </a:pPr>
              <a:t>‹#›</a:t>
            </a:fld>
            <a:endParaRPr lang="en-US"/>
          </a:p>
        </p:txBody>
      </p:sp>
    </p:spTree>
    <p:extLst>
      <p:ext uri="{BB962C8B-B14F-4D97-AF65-F5344CB8AC3E}">
        <p14:creationId xmlns:p14="http://schemas.microsoft.com/office/powerpoint/2010/main" xmlns="" val="317283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63F678-5F8C-4695-AF99-237CA6001908}" type="slidenum">
              <a:rPr lang="en-US"/>
              <a:pPr>
                <a:defRPr/>
              </a:pPr>
              <a:t>‹#›</a:t>
            </a:fld>
            <a:endParaRPr lang="en-US"/>
          </a:p>
        </p:txBody>
      </p:sp>
    </p:spTree>
    <p:extLst>
      <p:ext uri="{BB962C8B-B14F-4D97-AF65-F5344CB8AC3E}">
        <p14:creationId xmlns:p14="http://schemas.microsoft.com/office/powerpoint/2010/main" xmlns="" val="407508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431B6-F6CB-4AA8-91F8-5A98AB4F1FD2}" type="slidenum">
              <a:rPr lang="en-US"/>
              <a:pPr>
                <a:defRPr/>
              </a:pPr>
              <a:t>‹#›</a:t>
            </a:fld>
            <a:endParaRPr lang="en-US"/>
          </a:p>
        </p:txBody>
      </p:sp>
    </p:spTree>
    <p:extLst>
      <p:ext uri="{BB962C8B-B14F-4D97-AF65-F5344CB8AC3E}">
        <p14:creationId xmlns:p14="http://schemas.microsoft.com/office/powerpoint/2010/main" xmlns="" val="112088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87A38E6-3C0C-4C7C-B2A1-C77A6EFDCF9E}" type="slidenum">
              <a:rPr lang="en-US"/>
              <a:pPr>
                <a:defRPr/>
              </a:pPr>
              <a:t>‹#›</a:t>
            </a:fld>
            <a:endParaRPr lang="en-US"/>
          </a:p>
        </p:txBody>
      </p:sp>
    </p:spTree>
    <p:extLst>
      <p:ext uri="{BB962C8B-B14F-4D97-AF65-F5344CB8AC3E}">
        <p14:creationId xmlns:p14="http://schemas.microsoft.com/office/powerpoint/2010/main" xmlns="" val="147795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4C257B-D6F5-4C43-834C-ECF759F4C210}" type="slidenum">
              <a:rPr lang="en-US"/>
              <a:pPr>
                <a:defRPr/>
              </a:pPr>
              <a:t>‹#›</a:t>
            </a:fld>
            <a:endParaRPr lang="en-US"/>
          </a:p>
        </p:txBody>
      </p:sp>
    </p:spTree>
    <p:extLst>
      <p:ext uri="{BB962C8B-B14F-4D97-AF65-F5344CB8AC3E}">
        <p14:creationId xmlns:p14="http://schemas.microsoft.com/office/powerpoint/2010/main" xmlns="" val="1921374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7BF8608-6168-4108-A0BB-BB4B81CB480D}" type="slidenum">
              <a:rPr lang="en-US"/>
              <a:pPr>
                <a:defRPr/>
              </a:pPr>
              <a:t>‹#›</a:t>
            </a:fld>
            <a:endParaRPr lang="en-US"/>
          </a:p>
        </p:txBody>
      </p:sp>
    </p:spTree>
    <p:extLst>
      <p:ext uri="{BB962C8B-B14F-4D97-AF65-F5344CB8AC3E}">
        <p14:creationId xmlns:p14="http://schemas.microsoft.com/office/powerpoint/2010/main" xmlns="" val="1142416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F2F0FD-BE6D-47AB-862D-2FB7E0319E77}" type="slidenum">
              <a:rPr lang="en-US"/>
              <a:pPr>
                <a:defRPr/>
              </a:pPr>
              <a:t>‹#›</a:t>
            </a:fld>
            <a:endParaRPr lang="en-US"/>
          </a:p>
        </p:txBody>
      </p:sp>
    </p:spTree>
    <p:extLst>
      <p:ext uri="{BB962C8B-B14F-4D97-AF65-F5344CB8AC3E}">
        <p14:creationId xmlns:p14="http://schemas.microsoft.com/office/powerpoint/2010/main" xmlns="" val="269819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01726C-0406-42A8-90A7-1BD0C2947760}" type="slidenum">
              <a:rPr lang="en-US"/>
              <a:pPr>
                <a:defRPr/>
              </a:pPr>
              <a:t>‹#›</a:t>
            </a:fld>
            <a:endParaRPr lang="en-US"/>
          </a:p>
        </p:txBody>
      </p:sp>
    </p:spTree>
    <p:extLst>
      <p:ext uri="{BB962C8B-B14F-4D97-AF65-F5344CB8AC3E}">
        <p14:creationId xmlns:p14="http://schemas.microsoft.com/office/powerpoint/2010/main" xmlns="" val="687762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Arial" charset="0"/>
                <a:ea typeface="ＭＳ Ｐゴシック" pitchFamily="48" charset="-128"/>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charset="0"/>
                <a:ea typeface="ＭＳ Ｐゴシック" pitchFamily="48" charset="-128"/>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anose="020B0604020202020204" pitchFamily="34" charset="0"/>
              </a:defRPr>
            </a:lvl1pPr>
          </a:lstStyle>
          <a:p>
            <a:pPr>
              <a:defRPr/>
            </a:pPr>
            <a:fld id="{40E127EC-0882-4527-ABF9-CB467A66E1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4 Slayt Numarası Yer Tutucusu"/>
          <p:cNvSpPr>
            <a:spLocks noGrp="1"/>
          </p:cNvSpPr>
          <p:nvPr>
            <p:ph type="sldNum" sz="quarter" idx="12"/>
          </p:nvPr>
        </p:nvSpPr>
        <p:spPr bwMode="auto">
          <a:xfrm>
            <a:off x="8243888" y="6453188"/>
            <a:ext cx="900112" cy="2413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fld id="{331FAD23-D852-47AC-84FF-29BD585D2170}" type="slidenum">
              <a:rPr lang="en-US" altLang="tr-TR" sz="1200" b="1" smtClean="0">
                <a:solidFill>
                  <a:srgbClr val="898989"/>
                </a:solidFill>
                <a:latin typeface="Cambria" panose="02040503050406030204" pitchFamily="18" charset="0"/>
              </a:rPr>
              <a:pPr algn="ctr">
                <a:spcBef>
                  <a:spcPct val="0"/>
                </a:spcBef>
                <a:buFontTx/>
                <a:buNone/>
              </a:pPr>
              <a:t>1</a:t>
            </a:fld>
            <a:endParaRPr lang="en-US" altLang="tr-TR" sz="1200" b="1" smtClean="0">
              <a:solidFill>
                <a:srgbClr val="898989"/>
              </a:solidFill>
              <a:latin typeface="Cambria" panose="02040503050406030204" pitchFamily="18" charset="0"/>
            </a:endParaRPr>
          </a:p>
        </p:txBody>
      </p:sp>
      <p:sp>
        <p:nvSpPr>
          <p:cNvPr id="4099"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altLang="tr-TR" sz="2400">
              <a:latin typeface="Arial" panose="020B0604020202020204" pitchFamily="34" charset="0"/>
              <a:cs typeface="Arial" panose="020B0604020202020204" pitchFamily="34" charset="0"/>
            </a:endParaRPr>
          </a:p>
        </p:txBody>
      </p:sp>
      <p:sp>
        <p:nvSpPr>
          <p:cNvPr id="4100" name="12 Metin Yer Tutucusu"/>
          <p:cNvSpPr>
            <a:spLocks noGrp="1"/>
          </p:cNvSpPr>
          <p:nvPr>
            <p:ph type="body" idx="1"/>
          </p:nvPr>
        </p:nvSpPr>
        <p:spPr>
          <a:xfrm>
            <a:off x="937450" y="1715826"/>
            <a:ext cx="7583562" cy="866775"/>
          </a:xfrm>
        </p:spPr>
        <p:txBody>
          <a:bodyPr/>
          <a:lstStyle/>
          <a:p>
            <a:pPr algn="ctr" eaLnBrk="1" hangingPunct="1"/>
            <a:endParaRPr lang="tr-TR" altLang="tr-TR" sz="3200" dirty="0" smtClean="0">
              <a:solidFill>
                <a:srgbClr val="ED1921"/>
              </a:solidFill>
              <a:latin typeface="Times New Roman" panose="02020603050405020304" pitchFamily="18" charset="0"/>
              <a:cs typeface="Times New Roman" panose="02020603050405020304" pitchFamily="18" charset="0"/>
            </a:endParaRPr>
          </a:p>
          <a:p>
            <a:pPr algn="ctr" eaLnBrk="1" hangingPunct="1"/>
            <a:endParaRPr lang="tr-TR" altLang="tr-TR" sz="3200" dirty="0">
              <a:solidFill>
                <a:srgbClr val="ED1921"/>
              </a:solidFill>
              <a:latin typeface="Times New Roman" panose="02020603050405020304" pitchFamily="18" charset="0"/>
              <a:cs typeface="Times New Roman" panose="02020603050405020304" pitchFamily="18" charset="0"/>
            </a:endParaRPr>
          </a:p>
          <a:p>
            <a:pPr algn="ctr" eaLnBrk="1" hangingPunct="1"/>
            <a:endParaRPr lang="tr-TR" altLang="tr-TR" sz="3200" dirty="0" smtClean="0">
              <a:solidFill>
                <a:srgbClr val="ED1921"/>
              </a:solidFill>
              <a:latin typeface="Times New Roman" panose="02020603050405020304" pitchFamily="18" charset="0"/>
              <a:cs typeface="Times New Roman" panose="02020603050405020304" pitchFamily="18" charset="0"/>
            </a:endParaRPr>
          </a:p>
          <a:p>
            <a:pPr algn="ctr" eaLnBrk="1" hangingPunct="1"/>
            <a:r>
              <a:rPr lang="tr-TR" altLang="tr-TR" sz="4800" dirty="0" smtClean="0">
                <a:solidFill>
                  <a:srgbClr val="0068A6"/>
                </a:solidFill>
                <a:latin typeface="Times New Roman" panose="02020603050405020304" pitchFamily="18" charset="0"/>
                <a:cs typeface="Times New Roman" panose="02020603050405020304" pitchFamily="18" charset="0"/>
              </a:rPr>
              <a:t>CONSUMER ACADEMY</a:t>
            </a:r>
          </a:p>
        </p:txBody>
      </p:sp>
      <p:pic>
        <p:nvPicPr>
          <p:cNvPr id="3" name="Resim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331640" y="5714040"/>
            <a:ext cx="1395533" cy="739147"/>
          </a:xfrm>
          <a:prstGeom prst="rect">
            <a:avLst/>
          </a:prstGeom>
        </p:spPr>
      </p:pic>
      <p:pic>
        <p:nvPicPr>
          <p:cNvPr id="4" name="Resim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351197" y="5714039"/>
            <a:ext cx="2879304" cy="739147"/>
          </a:xfrm>
          <a:prstGeom prst="rect">
            <a:avLst/>
          </a:prstGeom>
        </p:spPr>
      </p:pic>
      <p:pic>
        <p:nvPicPr>
          <p:cNvPr id="5" name="Resim 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831608" y="5715153"/>
            <a:ext cx="1302347" cy="739147"/>
          </a:xfrm>
          <a:prstGeom prst="rect">
            <a:avLst/>
          </a:prstGeom>
        </p:spPr>
      </p:pic>
      <p:pic>
        <p:nvPicPr>
          <p:cNvPr id="6" name="Resim 5"/>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238390" y="5714039"/>
            <a:ext cx="981682" cy="739148"/>
          </a:xfrm>
          <a:prstGeom prst="rect">
            <a:avLst/>
          </a:prstGeom>
        </p:spPr>
      </p:pic>
      <p:sp>
        <p:nvSpPr>
          <p:cNvPr id="10" name="Metin kutusu 9"/>
          <p:cNvSpPr txBox="1"/>
          <p:nvPr/>
        </p:nvSpPr>
        <p:spPr>
          <a:xfrm>
            <a:off x="796888" y="3368159"/>
            <a:ext cx="7550224" cy="369332"/>
          </a:xfrm>
          <a:prstGeom prst="rect">
            <a:avLst/>
          </a:prstGeom>
          <a:noFill/>
        </p:spPr>
        <p:txBody>
          <a:bodyPr wrap="square">
            <a:spAutoFit/>
          </a:bodyPr>
          <a:lstStyle/>
          <a:p>
            <a:pPr algn="ctr">
              <a:defRPr/>
            </a:pPr>
            <a:r>
              <a:rPr lang="tr-TR" sz="1800" b="1" i="1" u="sng" kern="0" dirty="0" err="1" smtClean="0">
                <a:solidFill>
                  <a:srgbClr val="0068A6"/>
                </a:solidFill>
                <a:latin typeface="Times New Roman" panose="02020603050405020304" pitchFamily="18" charset="0"/>
                <a:ea typeface="+mj-ea"/>
                <a:cs typeface="Times New Roman" panose="02020603050405020304" pitchFamily="18" charset="0"/>
              </a:rPr>
              <a:t>Directorate</a:t>
            </a:r>
            <a:r>
              <a:rPr lang="tr-TR" sz="1800" b="1" i="1" u="sng" kern="0" dirty="0" smtClean="0">
                <a:solidFill>
                  <a:srgbClr val="0068A6"/>
                </a:solidFill>
                <a:latin typeface="Times New Roman" panose="02020603050405020304" pitchFamily="18" charset="0"/>
                <a:ea typeface="+mj-ea"/>
                <a:cs typeface="Times New Roman" panose="02020603050405020304" pitchFamily="18" charset="0"/>
              </a:rPr>
              <a:t> General </a:t>
            </a:r>
            <a:r>
              <a:rPr lang="tr-TR" sz="1800" b="1" i="1" u="sng" kern="0" dirty="0" err="1" smtClean="0">
                <a:solidFill>
                  <a:srgbClr val="0068A6"/>
                </a:solidFill>
                <a:latin typeface="Times New Roman" panose="02020603050405020304" pitchFamily="18" charset="0"/>
                <a:ea typeface="+mj-ea"/>
                <a:cs typeface="Times New Roman" panose="02020603050405020304" pitchFamily="18" charset="0"/>
              </a:rPr>
              <a:t>for</a:t>
            </a:r>
            <a:r>
              <a:rPr lang="tr-TR" sz="1800" b="1" i="1" u="sng" kern="0" dirty="0" smtClean="0">
                <a:solidFill>
                  <a:srgbClr val="0068A6"/>
                </a:solidFill>
                <a:latin typeface="Times New Roman" panose="02020603050405020304" pitchFamily="18" charset="0"/>
                <a:ea typeface="+mj-ea"/>
                <a:cs typeface="Times New Roman" panose="02020603050405020304" pitchFamily="18" charset="0"/>
              </a:rPr>
              <a:t> Consumer </a:t>
            </a:r>
            <a:r>
              <a:rPr lang="tr-TR" sz="1800" b="1" i="1" u="sng" kern="0" dirty="0" err="1" smtClean="0">
                <a:solidFill>
                  <a:srgbClr val="0068A6"/>
                </a:solidFill>
                <a:latin typeface="Times New Roman" panose="02020603050405020304" pitchFamily="18" charset="0"/>
                <a:ea typeface="+mj-ea"/>
                <a:cs typeface="Times New Roman" panose="02020603050405020304" pitchFamily="18" charset="0"/>
              </a:rPr>
              <a:t>Protection</a:t>
            </a:r>
            <a:r>
              <a:rPr lang="tr-TR" sz="1800" b="1" i="1" u="sng" kern="0" dirty="0" smtClean="0">
                <a:solidFill>
                  <a:srgbClr val="0068A6"/>
                </a:solidFill>
                <a:latin typeface="Times New Roman" panose="02020603050405020304" pitchFamily="18" charset="0"/>
                <a:ea typeface="+mj-ea"/>
                <a:cs typeface="Times New Roman" panose="02020603050405020304" pitchFamily="18" charset="0"/>
              </a:rPr>
              <a:t> </a:t>
            </a:r>
            <a:r>
              <a:rPr lang="tr-TR" sz="1800" b="1" i="1" u="sng" kern="0" dirty="0" err="1" smtClean="0">
                <a:solidFill>
                  <a:srgbClr val="0068A6"/>
                </a:solidFill>
                <a:latin typeface="Times New Roman" panose="02020603050405020304" pitchFamily="18" charset="0"/>
                <a:ea typeface="+mj-ea"/>
                <a:cs typeface="Times New Roman" panose="02020603050405020304" pitchFamily="18" charset="0"/>
              </a:rPr>
              <a:t>and</a:t>
            </a:r>
            <a:r>
              <a:rPr lang="tr-TR" sz="1800" b="1" i="1" u="sng" kern="0" dirty="0" smtClean="0">
                <a:solidFill>
                  <a:srgbClr val="0068A6"/>
                </a:solidFill>
                <a:latin typeface="Times New Roman" panose="02020603050405020304" pitchFamily="18" charset="0"/>
                <a:ea typeface="+mj-ea"/>
                <a:cs typeface="Times New Roman" panose="02020603050405020304" pitchFamily="18" charset="0"/>
              </a:rPr>
              <a:t> Market </a:t>
            </a:r>
            <a:r>
              <a:rPr lang="tr-TR" sz="1800" b="1" i="1" u="sng" kern="0" dirty="0" err="1" smtClean="0">
                <a:solidFill>
                  <a:srgbClr val="0068A6"/>
                </a:solidFill>
                <a:latin typeface="Times New Roman" panose="02020603050405020304" pitchFamily="18" charset="0"/>
                <a:ea typeface="+mj-ea"/>
                <a:cs typeface="Times New Roman" panose="02020603050405020304" pitchFamily="18" charset="0"/>
              </a:rPr>
              <a:t>Surveillance</a:t>
            </a:r>
            <a:endParaRPr lang="tr-TR" sz="1800" b="1" i="1" u="sng" kern="0" dirty="0" smtClean="0">
              <a:solidFill>
                <a:srgbClr val="0068A6"/>
              </a:solidFill>
              <a:latin typeface="Times New Roman" panose="02020603050405020304" pitchFamily="18" charset="0"/>
              <a:ea typeface="+mj-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7200" y="1535113"/>
            <a:ext cx="8229600" cy="639762"/>
          </a:xfrm>
        </p:spPr>
        <p:txBody>
          <a:bodyPr/>
          <a:lstStyle/>
          <a:p>
            <a:r>
              <a:rPr lang="tr-TR" dirty="0" smtClean="0">
                <a:solidFill>
                  <a:srgbClr val="00B0F0"/>
                </a:solidFill>
              </a:rPr>
              <a:t>TÜKÇEV - </a:t>
            </a:r>
            <a:r>
              <a:rPr lang="en-US" dirty="0">
                <a:solidFill>
                  <a:srgbClr val="00B0F0"/>
                </a:solidFill>
              </a:rPr>
              <a:t>Consumer and Environment Education Foundation</a:t>
            </a:r>
            <a:r>
              <a:rPr lang="tr-TR" dirty="0" smtClean="0">
                <a:solidFill>
                  <a:srgbClr val="00B0F0"/>
                </a:solidFill>
              </a:rPr>
              <a:t> </a:t>
            </a:r>
            <a:endParaRPr lang="tr-TR" dirty="0">
              <a:solidFill>
                <a:srgbClr val="00B0F0"/>
              </a:solidFill>
            </a:endParaRPr>
          </a:p>
        </p:txBody>
      </p:sp>
      <p:sp>
        <p:nvSpPr>
          <p:cNvPr id="4" name="İçerik Yer Tutucusu 3"/>
          <p:cNvSpPr>
            <a:spLocks noGrp="1"/>
          </p:cNvSpPr>
          <p:nvPr>
            <p:ph sz="half" idx="2"/>
          </p:nvPr>
        </p:nvSpPr>
        <p:spPr>
          <a:xfrm>
            <a:off x="457200" y="2174875"/>
            <a:ext cx="8229600" cy="3951288"/>
          </a:xfrm>
        </p:spPr>
        <p:txBody>
          <a:bodyPr>
            <a:normAutofit/>
          </a:bodyPr>
          <a:lstStyle/>
          <a:p>
            <a:pPr marL="0" indent="0" algn="just">
              <a:buNone/>
            </a:pPr>
            <a:r>
              <a:rPr lang="en-US" dirty="0"/>
              <a:t>The non-governmental organization working actively in the field of consumer protection, TUKCEV, will not only upload educational information and documents to the consumer academy website but also present and announce the website to consumers during the panels and conferences it organizes and on it’s official website which is visited by a certain amount of consumers </a:t>
            </a:r>
            <a:r>
              <a:rPr lang="en-US" dirty="0" smtClean="0"/>
              <a:t>regularly</a:t>
            </a:r>
            <a:r>
              <a:rPr lang="tr-TR" dirty="0" smtClean="0"/>
              <a:t>.</a:t>
            </a:r>
          </a:p>
          <a:p>
            <a:pPr marL="0" indent="0" algn="just">
              <a:buNone/>
            </a:pPr>
            <a:endParaRPr lang="tr-TR" dirty="0"/>
          </a:p>
          <a:p>
            <a:pPr marL="0" indent="0" algn="just">
              <a:buNone/>
            </a:pPr>
            <a:r>
              <a:rPr lang="tr-TR" dirty="0"/>
              <a:t>http://www.tukcev.org.tr/</a:t>
            </a:r>
          </a:p>
        </p:txBody>
      </p:sp>
      <p:sp>
        <p:nvSpPr>
          <p:cNvPr id="7" name="Slayt Numarası Yer Tutucusu 6"/>
          <p:cNvSpPr>
            <a:spLocks noGrp="1"/>
          </p:cNvSpPr>
          <p:nvPr>
            <p:ph type="sldNum" sz="quarter" idx="12"/>
          </p:nvPr>
        </p:nvSpPr>
        <p:spPr/>
        <p:txBody>
          <a:bodyPr/>
          <a:lstStyle/>
          <a:p>
            <a:pPr>
              <a:defRPr/>
            </a:pPr>
            <a:fld id="{587A38E6-3C0C-4C7C-B2A1-C77A6EFDCF9E}" type="slidenum">
              <a:rPr lang="en-US" smtClean="0"/>
              <a:pPr>
                <a:defRPr/>
              </a:pPr>
              <a:t>10</a:t>
            </a:fld>
            <a:endParaRPr lang="en-US" dirty="0"/>
          </a:p>
        </p:txBody>
      </p:sp>
      <p:sp>
        <p:nvSpPr>
          <p:cNvPr id="8" name="Unvan 1"/>
          <p:cNvSpPr>
            <a:spLocks noGrp="1"/>
          </p:cNvSpPr>
          <p:nvPr>
            <p:ph type="title"/>
          </p:nvPr>
        </p:nvSpPr>
        <p:spPr>
          <a:xfrm>
            <a:off x="457200" y="274638"/>
            <a:ext cx="8229600" cy="1143000"/>
          </a:xfrm>
        </p:spPr>
        <p:txBody>
          <a:bodyPr/>
          <a:lstStyle/>
          <a:p>
            <a:r>
              <a:rPr lang="tr-TR" dirty="0" smtClean="0"/>
              <a:t>Project </a:t>
            </a:r>
            <a:r>
              <a:rPr lang="tr-TR" dirty="0" err="1" smtClean="0"/>
              <a:t>Partners</a:t>
            </a:r>
            <a:endParaRPr lang="tr-TR" dirty="0"/>
          </a:p>
        </p:txBody>
      </p:sp>
    </p:spTree>
    <p:extLst>
      <p:ext uri="{BB962C8B-B14F-4D97-AF65-F5344CB8AC3E}">
        <p14:creationId xmlns:p14="http://schemas.microsoft.com/office/powerpoint/2010/main" xmlns="" val="2312709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7200" y="1535113"/>
            <a:ext cx="8229600" cy="639762"/>
          </a:xfrm>
        </p:spPr>
        <p:txBody>
          <a:bodyPr/>
          <a:lstStyle/>
          <a:p>
            <a:r>
              <a:rPr lang="tr-TR" dirty="0" smtClean="0">
                <a:solidFill>
                  <a:srgbClr val="00B0F0"/>
                </a:solidFill>
              </a:rPr>
              <a:t>Ankara </a:t>
            </a:r>
            <a:r>
              <a:rPr lang="tr-TR" dirty="0" err="1" smtClean="0">
                <a:solidFill>
                  <a:srgbClr val="00B0F0"/>
                </a:solidFill>
              </a:rPr>
              <a:t>Provincial</a:t>
            </a:r>
            <a:r>
              <a:rPr lang="tr-TR" dirty="0" smtClean="0">
                <a:solidFill>
                  <a:srgbClr val="00B0F0"/>
                </a:solidFill>
              </a:rPr>
              <a:t> </a:t>
            </a:r>
            <a:r>
              <a:rPr lang="tr-TR" dirty="0" err="1" smtClean="0">
                <a:solidFill>
                  <a:srgbClr val="00B0F0"/>
                </a:solidFill>
              </a:rPr>
              <a:t>Directorate</a:t>
            </a:r>
            <a:r>
              <a:rPr lang="tr-TR" dirty="0" smtClean="0">
                <a:solidFill>
                  <a:srgbClr val="00B0F0"/>
                </a:solidFill>
              </a:rPr>
              <a:t> o</a:t>
            </a:r>
            <a:r>
              <a:rPr lang="tr-TR" dirty="0">
                <a:solidFill>
                  <a:srgbClr val="00B0F0"/>
                </a:solidFill>
              </a:rPr>
              <a:t>f</a:t>
            </a:r>
            <a:r>
              <a:rPr lang="tr-TR" dirty="0" smtClean="0">
                <a:solidFill>
                  <a:srgbClr val="00B0F0"/>
                </a:solidFill>
              </a:rPr>
              <a:t> </a:t>
            </a:r>
            <a:r>
              <a:rPr lang="tr-TR" dirty="0" err="1" smtClean="0">
                <a:solidFill>
                  <a:srgbClr val="00B0F0"/>
                </a:solidFill>
              </a:rPr>
              <a:t>Trade</a:t>
            </a:r>
            <a:endParaRPr lang="tr-TR" dirty="0">
              <a:solidFill>
                <a:srgbClr val="00B0F0"/>
              </a:solidFill>
            </a:endParaRPr>
          </a:p>
        </p:txBody>
      </p:sp>
      <p:sp>
        <p:nvSpPr>
          <p:cNvPr id="4" name="İçerik Yer Tutucusu 3"/>
          <p:cNvSpPr>
            <a:spLocks noGrp="1"/>
          </p:cNvSpPr>
          <p:nvPr>
            <p:ph sz="half" idx="2"/>
          </p:nvPr>
        </p:nvSpPr>
        <p:spPr>
          <a:xfrm>
            <a:off x="457200" y="2174875"/>
            <a:ext cx="8229600" cy="3951288"/>
          </a:xfrm>
        </p:spPr>
        <p:txBody>
          <a:bodyPr>
            <a:normAutofit fontScale="92500" lnSpcReduction="10000"/>
          </a:bodyPr>
          <a:lstStyle/>
          <a:p>
            <a:pPr marL="0" indent="0" algn="just">
              <a:buNone/>
            </a:pPr>
            <a:r>
              <a:rPr lang="en-US" dirty="0"/>
              <a:t>This local project partner is a dependent institution of our Ministry of Customs and Trade. The personnel, operations, planning and all other institutional activities and decisions are under the Ministerial confirmation so that the purposes operations and the legal basis of the operations are similar to our Ministry and DG</a:t>
            </a:r>
            <a:r>
              <a:rPr lang="en-US" dirty="0" smtClean="0"/>
              <a:t>.</a:t>
            </a:r>
            <a:r>
              <a:rPr lang="tr-TR" dirty="0" smtClean="0"/>
              <a:t>  </a:t>
            </a:r>
          </a:p>
          <a:p>
            <a:pPr marL="0" indent="0" algn="just">
              <a:buNone/>
            </a:pPr>
            <a:endParaRPr lang="tr-TR" dirty="0" smtClean="0"/>
          </a:p>
          <a:p>
            <a:pPr marL="0" indent="0" algn="just">
              <a:buNone/>
            </a:pPr>
            <a:r>
              <a:rPr lang="tr-TR" dirty="0" err="1" smtClean="0"/>
              <a:t>The</a:t>
            </a:r>
            <a:r>
              <a:rPr lang="tr-TR" dirty="0" smtClean="0"/>
              <a:t> </a:t>
            </a:r>
            <a:r>
              <a:rPr lang="tr-TR" dirty="0" err="1" smtClean="0"/>
              <a:t>Directorate</a:t>
            </a:r>
            <a:r>
              <a:rPr lang="tr-TR" dirty="0" smtClean="0"/>
              <a:t> </a:t>
            </a:r>
            <a:r>
              <a:rPr lang="tr-TR" dirty="0" err="1" smtClean="0"/>
              <a:t>will</a:t>
            </a:r>
            <a:r>
              <a:rPr lang="tr-TR" dirty="0" smtClean="0"/>
              <a:t> </a:t>
            </a:r>
            <a:r>
              <a:rPr lang="tr-TR" dirty="0" err="1" smtClean="0"/>
              <a:t>contribute</a:t>
            </a:r>
            <a:r>
              <a:rPr lang="tr-TR" dirty="0" smtClean="0"/>
              <a:t> </a:t>
            </a:r>
            <a:r>
              <a:rPr lang="tr-TR" dirty="0" err="1" smtClean="0"/>
              <a:t>to</a:t>
            </a:r>
            <a:r>
              <a:rPr lang="tr-TR" dirty="0" smtClean="0"/>
              <a:t> </a:t>
            </a:r>
            <a:r>
              <a:rPr lang="tr-TR" dirty="0" err="1" smtClean="0"/>
              <a:t>the</a:t>
            </a:r>
            <a:r>
              <a:rPr lang="tr-TR" dirty="0" smtClean="0"/>
              <a:t> Project </a:t>
            </a:r>
            <a:r>
              <a:rPr lang="tr-TR" dirty="0" err="1" smtClean="0"/>
              <a:t>by</a:t>
            </a:r>
            <a:r>
              <a:rPr lang="tr-TR" dirty="0" smtClean="0"/>
              <a:t> </a:t>
            </a:r>
            <a:r>
              <a:rPr lang="tr-TR" dirty="0" err="1" smtClean="0"/>
              <a:t>disseminating</a:t>
            </a:r>
            <a:r>
              <a:rPr lang="tr-TR" dirty="0" smtClean="0"/>
              <a:t> </a:t>
            </a:r>
            <a:r>
              <a:rPr lang="tr-TR" dirty="0" err="1" smtClean="0"/>
              <a:t>the</a:t>
            </a:r>
            <a:r>
              <a:rPr lang="tr-TR" dirty="0" smtClean="0"/>
              <a:t> Project </a:t>
            </a:r>
            <a:r>
              <a:rPr lang="tr-TR" dirty="0" err="1" smtClean="0"/>
              <a:t>outputs</a:t>
            </a:r>
            <a:r>
              <a:rPr lang="tr-TR" dirty="0" smtClean="0"/>
              <a:t> </a:t>
            </a:r>
            <a:r>
              <a:rPr lang="tr-TR" dirty="0" err="1" smtClean="0"/>
              <a:t>and</a:t>
            </a:r>
            <a:r>
              <a:rPr lang="tr-TR" dirty="0" smtClean="0"/>
              <a:t> </a:t>
            </a:r>
            <a:r>
              <a:rPr lang="tr-TR" dirty="0" err="1" smtClean="0"/>
              <a:t>uploading</a:t>
            </a:r>
            <a:r>
              <a:rPr lang="tr-TR" dirty="0" smtClean="0"/>
              <a:t> </a:t>
            </a:r>
            <a:r>
              <a:rPr lang="tr-TR" dirty="0" err="1" smtClean="0"/>
              <a:t>information</a:t>
            </a:r>
            <a:r>
              <a:rPr lang="tr-TR" dirty="0" smtClean="0"/>
              <a:t> </a:t>
            </a:r>
            <a:r>
              <a:rPr lang="tr-TR" dirty="0" err="1" smtClean="0"/>
              <a:t>and</a:t>
            </a:r>
            <a:r>
              <a:rPr lang="tr-TR" dirty="0" smtClean="0"/>
              <a:t> </a:t>
            </a:r>
            <a:r>
              <a:rPr lang="tr-TR" dirty="0" err="1" smtClean="0"/>
              <a:t>documents</a:t>
            </a:r>
            <a:r>
              <a:rPr lang="tr-TR" dirty="0" smtClean="0"/>
              <a:t> </a:t>
            </a:r>
            <a:r>
              <a:rPr lang="tr-TR" dirty="0" err="1" smtClean="0"/>
              <a:t>regarding</a:t>
            </a:r>
            <a:r>
              <a:rPr lang="tr-TR" dirty="0" smtClean="0"/>
              <a:t> </a:t>
            </a:r>
            <a:r>
              <a:rPr lang="tr-TR" dirty="0" err="1" smtClean="0"/>
              <a:t>the</a:t>
            </a:r>
            <a:r>
              <a:rPr lang="tr-TR" dirty="0" smtClean="0"/>
              <a:t> </a:t>
            </a:r>
            <a:r>
              <a:rPr lang="tr-TR" dirty="0" err="1" smtClean="0"/>
              <a:t>results</a:t>
            </a:r>
            <a:r>
              <a:rPr lang="tr-TR" dirty="0" smtClean="0"/>
              <a:t> of </a:t>
            </a:r>
            <a:r>
              <a:rPr lang="tr-TR" dirty="0" err="1" smtClean="0"/>
              <a:t>the</a:t>
            </a:r>
            <a:r>
              <a:rPr lang="tr-TR" dirty="0" smtClean="0"/>
              <a:t> </a:t>
            </a:r>
            <a:r>
              <a:rPr lang="tr-TR" dirty="0" err="1" smtClean="0"/>
              <a:t>consumer</a:t>
            </a:r>
            <a:r>
              <a:rPr lang="tr-TR" dirty="0" smtClean="0"/>
              <a:t> </a:t>
            </a:r>
            <a:r>
              <a:rPr lang="tr-TR" dirty="0" err="1" smtClean="0"/>
              <a:t>complaints</a:t>
            </a:r>
            <a:r>
              <a:rPr lang="tr-TR" dirty="0" smtClean="0"/>
              <a:t>.</a:t>
            </a:r>
          </a:p>
          <a:p>
            <a:pPr marL="0" indent="0" algn="just">
              <a:buNone/>
            </a:pPr>
            <a:endParaRPr lang="tr-TR" dirty="0"/>
          </a:p>
          <a:p>
            <a:pPr marL="0" indent="0" algn="just">
              <a:buNone/>
            </a:pPr>
            <a:r>
              <a:rPr lang="tr-TR" dirty="0"/>
              <a:t>http://ankara.gtb.gov.tr/</a:t>
            </a:r>
            <a:endParaRPr lang="tr-TR" dirty="0" smtClean="0"/>
          </a:p>
          <a:p>
            <a:pPr marL="0" indent="0" algn="just">
              <a:buNone/>
            </a:pPr>
            <a:endParaRPr lang="tr-TR" dirty="0"/>
          </a:p>
        </p:txBody>
      </p:sp>
      <p:sp>
        <p:nvSpPr>
          <p:cNvPr id="7" name="Slayt Numarası Yer Tutucusu 6"/>
          <p:cNvSpPr>
            <a:spLocks noGrp="1"/>
          </p:cNvSpPr>
          <p:nvPr>
            <p:ph type="sldNum" sz="quarter" idx="12"/>
          </p:nvPr>
        </p:nvSpPr>
        <p:spPr/>
        <p:txBody>
          <a:bodyPr/>
          <a:lstStyle/>
          <a:p>
            <a:pPr>
              <a:defRPr/>
            </a:pPr>
            <a:fld id="{587A38E6-3C0C-4C7C-B2A1-C77A6EFDCF9E}" type="slidenum">
              <a:rPr lang="en-US" smtClean="0"/>
              <a:pPr>
                <a:defRPr/>
              </a:pPr>
              <a:t>11</a:t>
            </a:fld>
            <a:endParaRPr lang="en-US"/>
          </a:p>
        </p:txBody>
      </p:sp>
      <p:sp>
        <p:nvSpPr>
          <p:cNvPr id="8" name="Unvan 1"/>
          <p:cNvSpPr>
            <a:spLocks noGrp="1"/>
          </p:cNvSpPr>
          <p:nvPr>
            <p:ph type="title"/>
          </p:nvPr>
        </p:nvSpPr>
        <p:spPr>
          <a:xfrm>
            <a:off x="457200" y="274638"/>
            <a:ext cx="8229600" cy="1143000"/>
          </a:xfrm>
        </p:spPr>
        <p:txBody>
          <a:bodyPr/>
          <a:lstStyle/>
          <a:p>
            <a:r>
              <a:rPr lang="tr-TR" dirty="0" smtClean="0"/>
              <a:t>Project </a:t>
            </a:r>
            <a:r>
              <a:rPr lang="tr-TR" dirty="0" err="1" smtClean="0"/>
              <a:t>Partners</a:t>
            </a:r>
            <a:endParaRPr lang="tr-TR" dirty="0"/>
          </a:p>
        </p:txBody>
      </p:sp>
    </p:spTree>
    <p:extLst>
      <p:ext uri="{BB962C8B-B14F-4D97-AF65-F5344CB8AC3E}">
        <p14:creationId xmlns:p14="http://schemas.microsoft.com/office/powerpoint/2010/main" xmlns="" val="1215261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4 Slayt Numarası Yer Tutucusu"/>
          <p:cNvSpPr>
            <a:spLocks noGrp="1"/>
          </p:cNvSpPr>
          <p:nvPr>
            <p:ph type="sldNum" sz="quarter" idx="12"/>
          </p:nvPr>
        </p:nvSpPr>
        <p:spPr bwMode="auto">
          <a:xfrm>
            <a:off x="8243888" y="6453188"/>
            <a:ext cx="900112" cy="2413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fld id="{AE46EE58-70C3-4298-B227-83DD4A547AB3}" type="slidenum">
              <a:rPr lang="en-US" altLang="tr-TR" sz="1200" b="1" smtClean="0">
                <a:solidFill>
                  <a:srgbClr val="898989"/>
                </a:solidFill>
                <a:latin typeface="+mj-lt"/>
              </a:rPr>
              <a:pPr algn="ctr">
                <a:spcBef>
                  <a:spcPct val="0"/>
                </a:spcBef>
                <a:buFontTx/>
                <a:buNone/>
              </a:pPr>
              <a:t>2</a:t>
            </a:fld>
            <a:endParaRPr lang="en-US" altLang="tr-TR" sz="1200" b="1" smtClean="0">
              <a:solidFill>
                <a:srgbClr val="898989"/>
              </a:solidFill>
              <a:latin typeface="+mj-lt"/>
            </a:endParaRPr>
          </a:p>
        </p:txBody>
      </p:sp>
      <p:graphicFrame>
        <p:nvGraphicFramePr>
          <p:cNvPr id="6" name="İçerik Yer Tutucusu 9"/>
          <p:cNvGraphicFramePr>
            <a:graphicFrameLocks noGrp="1"/>
          </p:cNvGraphicFramePr>
          <p:nvPr>
            <p:ph sz="half" idx="2"/>
            <p:extLst>
              <p:ext uri="{D42A27DB-BD31-4B8C-83A1-F6EECF244321}">
                <p14:modId xmlns:p14="http://schemas.microsoft.com/office/powerpoint/2010/main" xmlns="" val="1578122194"/>
              </p:ext>
            </p:extLst>
          </p:nvPr>
        </p:nvGraphicFramePr>
        <p:xfrm>
          <a:off x="457200" y="2174875"/>
          <a:ext cx="8147248"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Metin Yer Tutucusu 1"/>
          <p:cNvSpPr>
            <a:spLocks noGrp="1"/>
          </p:cNvSpPr>
          <p:nvPr>
            <p:ph type="body" idx="1"/>
          </p:nvPr>
        </p:nvSpPr>
        <p:spPr/>
        <p:txBody>
          <a:bodyPr/>
          <a:lstStyle/>
          <a:p>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002060"/>
                </a:solidFill>
                <a:cs typeface="Times New Roman" panose="02020603050405020304" pitchFamily="18" charset="0"/>
              </a:rPr>
              <a:t>Who</a:t>
            </a:r>
            <a:r>
              <a:rPr lang="tr-TR" dirty="0" smtClean="0">
                <a:solidFill>
                  <a:srgbClr val="002060"/>
                </a:solidFill>
                <a:cs typeface="Times New Roman" panose="02020603050405020304" pitchFamily="18" charset="0"/>
              </a:rPr>
              <a:t> </a:t>
            </a:r>
            <a:r>
              <a:rPr lang="tr-TR" dirty="0" err="1" smtClean="0">
                <a:solidFill>
                  <a:srgbClr val="002060"/>
                </a:solidFill>
                <a:cs typeface="Times New Roman" panose="02020603050405020304" pitchFamily="18" charset="0"/>
              </a:rPr>
              <a:t>are</a:t>
            </a:r>
            <a:r>
              <a:rPr lang="tr-TR" dirty="0" smtClean="0">
                <a:solidFill>
                  <a:srgbClr val="002060"/>
                </a:solidFill>
                <a:cs typeface="Times New Roman" panose="02020603050405020304" pitchFamily="18" charset="0"/>
              </a:rPr>
              <a:t> </a:t>
            </a:r>
            <a:r>
              <a:rPr lang="tr-TR" dirty="0" err="1" smtClean="0">
                <a:solidFill>
                  <a:srgbClr val="002060"/>
                </a:solidFill>
                <a:cs typeface="Times New Roman" panose="02020603050405020304" pitchFamily="18" charset="0"/>
              </a:rPr>
              <a:t>we</a:t>
            </a:r>
            <a:r>
              <a:rPr lang="tr-TR" dirty="0" smtClean="0">
                <a:solidFill>
                  <a:srgbClr val="002060"/>
                </a:solidFill>
                <a:cs typeface="Times New Roman" panose="02020603050405020304" pitchFamily="18" charset="0"/>
              </a:rPr>
              <a:t> ?</a:t>
            </a:r>
            <a:endParaRPr lang="tr-TR" dirty="0">
              <a:solidFill>
                <a:srgbClr val="002060"/>
              </a:solidFill>
              <a:cs typeface="Times New Roman" panose="02020603050405020304" pitchFamily="18" charset="0"/>
            </a:endParaRPr>
          </a:p>
        </p:txBody>
      </p:sp>
      <p:sp>
        <p:nvSpPr>
          <p:cNvPr id="5" name="Metin Yer Tutucusu 4"/>
          <p:cNvSpPr>
            <a:spLocks noGrp="1"/>
          </p:cNvSpPr>
          <p:nvPr>
            <p:ph type="body" sz="quarter" idx="3"/>
          </p:nvPr>
        </p:nvSpPr>
        <p:spPr>
          <a:xfrm>
            <a:off x="457201" y="1535113"/>
            <a:ext cx="8229600" cy="639762"/>
          </a:xfrm>
        </p:spPr>
        <p:txBody>
          <a:bodyPr/>
          <a:lstStyle/>
          <a:p>
            <a:r>
              <a:rPr lang="tr-TR" dirty="0" smtClean="0">
                <a:solidFill>
                  <a:srgbClr val="00B0F0"/>
                </a:solidFill>
                <a:latin typeface="+mj-lt"/>
                <a:cs typeface="Times New Roman" panose="02020603050405020304" pitchFamily="18" charset="0"/>
              </a:rPr>
              <a:t>DG </a:t>
            </a:r>
            <a:r>
              <a:rPr lang="tr-TR" dirty="0" err="1" smtClean="0">
                <a:solidFill>
                  <a:srgbClr val="00B0F0"/>
                </a:solidFill>
                <a:latin typeface="+mj-lt"/>
                <a:cs typeface="Times New Roman" panose="02020603050405020304" pitchFamily="18" charset="0"/>
              </a:rPr>
              <a:t>for</a:t>
            </a:r>
            <a:r>
              <a:rPr lang="tr-TR" dirty="0" smtClean="0">
                <a:solidFill>
                  <a:srgbClr val="00B0F0"/>
                </a:solidFill>
                <a:latin typeface="+mj-lt"/>
                <a:cs typeface="Times New Roman" panose="02020603050405020304" pitchFamily="18" charset="0"/>
              </a:rPr>
              <a:t> Consumer </a:t>
            </a:r>
            <a:r>
              <a:rPr lang="tr-TR" dirty="0" err="1" smtClean="0">
                <a:solidFill>
                  <a:srgbClr val="00B0F0"/>
                </a:solidFill>
                <a:latin typeface="+mj-lt"/>
                <a:cs typeface="Times New Roman" panose="02020603050405020304" pitchFamily="18" charset="0"/>
              </a:rPr>
              <a:t>Protection</a:t>
            </a:r>
            <a:r>
              <a:rPr lang="tr-TR" dirty="0" smtClean="0">
                <a:solidFill>
                  <a:srgbClr val="00B0F0"/>
                </a:solidFill>
                <a:latin typeface="+mj-lt"/>
                <a:cs typeface="Times New Roman" panose="02020603050405020304" pitchFamily="18" charset="0"/>
              </a:rPr>
              <a:t> </a:t>
            </a:r>
            <a:r>
              <a:rPr lang="tr-TR" dirty="0" err="1" smtClean="0">
                <a:solidFill>
                  <a:srgbClr val="00B0F0"/>
                </a:solidFill>
                <a:latin typeface="+mj-lt"/>
                <a:cs typeface="Times New Roman" panose="02020603050405020304" pitchFamily="18" charset="0"/>
              </a:rPr>
              <a:t>and</a:t>
            </a:r>
            <a:r>
              <a:rPr lang="tr-TR" dirty="0" smtClean="0">
                <a:solidFill>
                  <a:srgbClr val="00B0F0"/>
                </a:solidFill>
                <a:latin typeface="+mj-lt"/>
                <a:cs typeface="Times New Roman" panose="02020603050405020304" pitchFamily="18" charset="0"/>
              </a:rPr>
              <a:t> Market </a:t>
            </a:r>
            <a:r>
              <a:rPr lang="tr-TR" dirty="0" err="1" smtClean="0">
                <a:solidFill>
                  <a:srgbClr val="00B0F0"/>
                </a:solidFill>
                <a:latin typeface="+mj-lt"/>
                <a:cs typeface="Times New Roman" panose="02020603050405020304" pitchFamily="18" charset="0"/>
              </a:rPr>
              <a:t>Surveillance</a:t>
            </a:r>
            <a:endParaRPr lang="tr-TR" dirty="0">
              <a:solidFill>
                <a:srgbClr val="00B0F0"/>
              </a:solidFill>
              <a:latin typeface="+mj-lt"/>
              <a:cs typeface="Times New Roman" panose="02020603050405020304" pitchFamily="18" charset="0"/>
            </a:endParaRPr>
          </a:p>
        </p:txBody>
      </p:sp>
      <p:sp>
        <p:nvSpPr>
          <p:cNvPr id="6" name="İçerik Yer Tutucusu 5"/>
          <p:cNvSpPr>
            <a:spLocks noGrp="1"/>
          </p:cNvSpPr>
          <p:nvPr>
            <p:ph sz="quarter" idx="4"/>
          </p:nvPr>
        </p:nvSpPr>
        <p:spPr>
          <a:xfrm>
            <a:off x="539553" y="2174875"/>
            <a:ext cx="8147248" cy="3951288"/>
          </a:xfrm>
        </p:spPr>
        <p:txBody>
          <a:bodyPr>
            <a:normAutofit/>
          </a:bodyPr>
          <a:lstStyle/>
          <a:p>
            <a:pPr marL="0" indent="0">
              <a:buNone/>
            </a:pPr>
            <a:endParaRPr lang="tr-TR" dirty="0" smtClean="0">
              <a:cs typeface="Times New Roman" panose="02020603050405020304" pitchFamily="18" charset="0"/>
            </a:endParaRPr>
          </a:p>
          <a:p>
            <a:pPr marL="0" indent="0" algn="just">
              <a:buNone/>
            </a:pPr>
            <a:r>
              <a:rPr lang="en-US" dirty="0" smtClean="0">
                <a:cs typeface="Times New Roman" panose="02020603050405020304" pitchFamily="18" charset="0"/>
              </a:rPr>
              <a:t>The </a:t>
            </a:r>
            <a:r>
              <a:rPr lang="en-US" dirty="0">
                <a:cs typeface="Times New Roman" panose="02020603050405020304" pitchFamily="18" charset="0"/>
              </a:rPr>
              <a:t>Directorate General for Consumer Protection and Market Surveillance was established under the Ministry of Industry and Trade in 1995 and at present working under the Ministry of Customs and Trade. The DG is conducting activities within the context of Consumer Protection Law no. </a:t>
            </a:r>
            <a:r>
              <a:rPr lang="tr-TR" dirty="0" smtClean="0">
                <a:cs typeface="Times New Roman" panose="02020603050405020304" pitchFamily="18" charset="0"/>
              </a:rPr>
              <a:t>6502</a:t>
            </a:r>
            <a:r>
              <a:rPr lang="en-US" dirty="0" smtClean="0">
                <a:cs typeface="Times New Roman" panose="02020603050405020304" pitchFamily="18" charset="0"/>
              </a:rPr>
              <a:t> presently</a:t>
            </a:r>
            <a:r>
              <a:rPr lang="tr-TR" dirty="0" smtClean="0">
                <a:cs typeface="Times New Roman" panose="02020603050405020304" pitchFamily="18" charset="0"/>
              </a:rPr>
              <a:t>.</a:t>
            </a:r>
            <a:r>
              <a:rPr lang="en-US" dirty="0" smtClean="0">
                <a:cs typeface="Times New Roman" panose="02020603050405020304" pitchFamily="18" charset="0"/>
              </a:rPr>
              <a:t> The </a:t>
            </a:r>
            <a:r>
              <a:rPr lang="en-US" dirty="0">
                <a:cs typeface="Times New Roman" panose="02020603050405020304" pitchFamily="18" charset="0"/>
              </a:rPr>
              <a:t>DG started it’s operations with a total number of 60 personnel and with the latest records, it has increased up to </a:t>
            </a:r>
            <a:r>
              <a:rPr lang="tr-TR" dirty="0" smtClean="0">
                <a:cs typeface="Times New Roman" panose="02020603050405020304" pitchFamily="18" charset="0"/>
              </a:rPr>
              <a:t>129</a:t>
            </a:r>
            <a:r>
              <a:rPr lang="en-US" dirty="0" smtClean="0">
                <a:cs typeface="Times New Roman" panose="02020603050405020304" pitchFamily="18" charset="0"/>
              </a:rPr>
              <a:t>.</a:t>
            </a:r>
            <a:endParaRPr lang="tr-TR" dirty="0">
              <a:cs typeface="Times New Roman" panose="02020603050405020304" pitchFamily="18" charset="0"/>
            </a:endParaRPr>
          </a:p>
        </p:txBody>
      </p:sp>
      <p:sp>
        <p:nvSpPr>
          <p:cNvPr id="7" name="Slayt Numarası Yer Tutucusu 6"/>
          <p:cNvSpPr>
            <a:spLocks noGrp="1"/>
          </p:cNvSpPr>
          <p:nvPr>
            <p:ph type="sldNum" sz="quarter" idx="12"/>
          </p:nvPr>
        </p:nvSpPr>
        <p:spPr/>
        <p:txBody>
          <a:bodyPr/>
          <a:lstStyle/>
          <a:p>
            <a:pPr>
              <a:defRPr/>
            </a:pPr>
            <a:fld id="{587A38E6-3C0C-4C7C-B2A1-C77A6EFDCF9E}" type="slidenum">
              <a:rPr lang="en-US" smtClean="0">
                <a:latin typeface="+mj-lt"/>
                <a:cs typeface="Times New Roman" panose="02020603050405020304" pitchFamily="18" charset="0"/>
              </a:rPr>
              <a:pPr>
                <a:defRPr/>
              </a:pPr>
              <a:t>3</a:t>
            </a:fld>
            <a:endParaRPr lang="en-US" dirty="0">
              <a:latin typeface="+mj-lt"/>
              <a:cs typeface="Times New Roman" panose="02020603050405020304" pitchFamily="18" charset="0"/>
            </a:endParaRPr>
          </a:p>
        </p:txBody>
      </p:sp>
    </p:spTree>
    <p:extLst>
      <p:ext uri="{BB962C8B-B14F-4D97-AF65-F5344CB8AC3E}">
        <p14:creationId xmlns:p14="http://schemas.microsoft.com/office/powerpoint/2010/main" xmlns="" val="2057915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002060"/>
                </a:solidFill>
              </a:rPr>
              <a:t>What’s</a:t>
            </a:r>
            <a:r>
              <a:rPr lang="tr-TR" dirty="0" smtClean="0">
                <a:solidFill>
                  <a:srgbClr val="002060"/>
                </a:solidFill>
              </a:rPr>
              <a:t> Consumer Academy ?</a:t>
            </a:r>
            <a:endParaRPr lang="tr-TR" dirty="0">
              <a:solidFill>
                <a:srgbClr val="002060"/>
              </a:solidFill>
            </a:endParaRPr>
          </a:p>
        </p:txBody>
      </p:sp>
      <p:sp>
        <p:nvSpPr>
          <p:cNvPr id="3" name="Metin Yer Tutucusu 2"/>
          <p:cNvSpPr>
            <a:spLocks noGrp="1"/>
          </p:cNvSpPr>
          <p:nvPr>
            <p:ph type="body" idx="1"/>
          </p:nvPr>
        </p:nvSpPr>
        <p:spPr>
          <a:xfrm>
            <a:off x="1187624" y="1535113"/>
            <a:ext cx="3600400" cy="639762"/>
          </a:xfrm>
        </p:spPr>
        <p:txBody>
          <a:bodyPr/>
          <a:lstStyle/>
          <a:p>
            <a:r>
              <a:rPr lang="tr-TR" dirty="0" smtClean="0">
                <a:solidFill>
                  <a:srgbClr val="002060"/>
                </a:solidFill>
              </a:rPr>
              <a:t>consumeracademy.gov.tr</a:t>
            </a:r>
            <a:endParaRPr lang="tr-TR" dirty="0">
              <a:solidFill>
                <a:srgbClr val="002060"/>
              </a:solidFill>
            </a:endParaRPr>
          </a:p>
        </p:txBody>
      </p:sp>
      <p:sp>
        <p:nvSpPr>
          <p:cNvPr id="4" name="İçerik Yer Tutucusu 3"/>
          <p:cNvSpPr>
            <a:spLocks noGrp="1"/>
          </p:cNvSpPr>
          <p:nvPr>
            <p:ph sz="half" idx="2"/>
          </p:nvPr>
        </p:nvSpPr>
        <p:spPr>
          <a:xfrm>
            <a:off x="1187624" y="2174875"/>
            <a:ext cx="7499176" cy="3951288"/>
          </a:xfrm>
        </p:spPr>
        <p:txBody>
          <a:bodyPr wrap="square">
            <a:normAutofit lnSpcReduction="10000"/>
          </a:bodyPr>
          <a:lstStyle/>
          <a:p>
            <a:pPr marL="0" indent="0" algn="just">
              <a:buNone/>
            </a:pPr>
            <a:r>
              <a:rPr lang="en-US" sz="1600" dirty="0" smtClean="0">
                <a:cs typeface="Times New Roman" panose="02020603050405020304" pitchFamily="18" charset="0"/>
              </a:rPr>
              <a:t>Consumer </a:t>
            </a:r>
            <a:r>
              <a:rPr lang="en-US" sz="1600" dirty="0">
                <a:cs typeface="Times New Roman" panose="02020603050405020304" pitchFamily="18" charset="0"/>
              </a:rPr>
              <a:t>Academy is an </a:t>
            </a:r>
            <a:r>
              <a:rPr lang="en-US" sz="2200" b="1" dirty="0">
                <a:solidFill>
                  <a:srgbClr val="92D050"/>
                </a:solidFill>
                <a:cs typeface="Times New Roman" panose="02020603050405020304" pitchFamily="18" charset="0"/>
              </a:rPr>
              <a:t>online education platform</a:t>
            </a:r>
            <a:r>
              <a:rPr lang="en-US" sz="2200" dirty="0">
                <a:solidFill>
                  <a:srgbClr val="92D050"/>
                </a:solidFill>
                <a:cs typeface="Times New Roman" panose="02020603050405020304" pitchFamily="18" charset="0"/>
              </a:rPr>
              <a:t> </a:t>
            </a:r>
            <a:r>
              <a:rPr lang="en-US" sz="1600" dirty="0">
                <a:cs typeface="Times New Roman" panose="02020603050405020304" pitchFamily="18" charset="0"/>
              </a:rPr>
              <a:t>serving the consumers primarily. The main objective pursued is </a:t>
            </a:r>
            <a:r>
              <a:rPr lang="tr-TR" sz="1600" dirty="0" err="1">
                <a:cs typeface="Times New Roman" panose="02020603050405020304" pitchFamily="18" charset="0"/>
              </a:rPr>
              <a:t>ensuring</a:t>
            </a:r>
            <a:r>
              <a:rPr lang="en-US" sz="1600" dirty="0" smtClean="0">
                <a:cs typeface="Times New Roman" panose="02020603050405020304" pitchFamily="18" charset="0"/>
              </a:rPr>
              <a:t> </a:t>
            </a:r>
            <a:r>
              <a:rPr lang="en-US" sz="1600" dirty="0">
                <a:cs typeface="Times New Roman" panose="02020603050405020304" pitchFamily="18" charset="0"/>
              </a:rPr>
              <a:t>an increase in their level of </a:t>
            </a:r>
            <a:r>
              <a:rPr lang="en-US" sz="2200" b="1" dirty="0">
                <a:solidFill>
                  <a:srgbClr val="00B0F0"/>
                </a:solidFill>
                <a:cs typeface="Times New Roman" panose="02020603050405020304" pitchFamily="18" charset="0"/>
              </a:rPr>
              <a:t>knowledge and consciousness</a:t>
            </a:r>
            <a:r>
              <a:rPr lang="en-US" sz="1800" dirty="0">
                <a:cs typeface="Times New Roman" panose="02020603050405020304" pitchFamily="18" charset="0"/>
              </a:rPr>
              <a:t> </a:t>
            </a:r>
            <a:r>
              <a:rPr lang="en-US" sz="1600" dirty="0">
                <a:cs typeface="Times New Roman" panose="02020603050405020304" pitchFamily="18" charset="0"/>
              </a:rPr>
              <a:t>through the </a:t>
            </a:r>
            <a:r>
              <a:rPr lang="en-US" sz="1600" dirty="0" smtClean="0">
                <a:cs typeface="Times New Roman" panose="02020603050405020304" pitchFamily="18" charset="0"/>
              </a:rPr>
              <a:t>content</a:t>
            </a:r>
            <a:r>
              <a:rPr lang="tr-TR" sz="1600" dirty="0" smtClean="0">
                <a:cs typeface="Times New Roman" panose="02020603050405020304" pitchFamily="18" charset="0"/>
              </a:rPr>
              <a:t>s</a:t>
            </a:r>
            <a:r>
              <a:rPr lang="en-US" sz="1600" dirty="0" smtClean="0">
                <a:cs typeface="Times New Roman" panose="02020603050405020304" pitchFamily="18" charset="0"/>
              </a:rPr>
              <a:t>, </a:t>
            </a:r>
            <a:r>
              <a:rPr lang="en-US" sz="1600" dirty="0">
                <a:cs typeface="Times New Roman" panose="02020603050405020304" pitchFamily="18" charset="0"/>
              </a:rPr>
              <a:t>such as the </a:t>
            </a:r>
            <a:r>
              <a:rPr lang="en-US" sz="1800" b="1" dirty="0">
                <a:solidFill>
                  <a:srgbClr val="940803"/>
                </a:solidFill>
                <a:cs typeface="Times New Roman" panose="02020603050405020304" pitchFamily="18" charset="0"/>
              </a:rPr>
              <a:t>videos</a:t>
            </a:r>
            <a:r>
              <a:rPr lang="en-US" sz="1800" dirty="0">
                <a:cs typeface="Times New Roman" panose="02020603050405020304" pitchFamily="18" charset="0"/>
              </a:rPr>
              <a:t>,</a:t>
            </a:r>
            <a:r>
              <a:rPr lang="en-US" sz="1800" b="1" dirty="0">
                <a:solidFill>
                  <a:srgbClr val="940803"/>
                </a:solidFill>
                <a:cs typeface="Times New Roman" panose="02020603050405020304" pitchFamily="18" charset="0"/>
              </a:rPr>
              <a:t> </a:t>
            </a:r>
            <a:r>
              <a:rPr lang="en-US" sz="2200" b="1" dirty="0">
                <a:solidFill>
                  <a:srgbClr val="7CCA76"/>
                </a:solidFill>
                <a:cs typeface="Times New Roman" panose="02020603050405020304" pitchFamily="18" charset="0"/>
              </a:rPr>
              <a:t>applications</a:t>
            </a:r>
            <a:r>
              <a:rPr lang="en-US" sz="1800" b="1" dirty="0">
                <a:solidFill>
                  <a:srgbClr val="940803"/>
                </a:solidFill>
                <a:cs typeface="Times New Roman" panose="02020603050405020304" pitchFamily="18" charset="0"/>
              </a:rPr>
              <a:t> </a:t>
            </a:r>
            <a:r>
              <a:rPr lang="en-US" sz="1600" dirty="0">
                <a:cs typeface="Times New Roman" panose="02020603050405020304" pitchFamily="18" charset="0"/>
              </a:rPr>
              <a:t>and </a:t>
            </a:r>
            <a:r>
              <a:rPr lang="en-US" sz="2200" b="1" dirty="0">
                <a:solidFill>
                  <a:srgbClr val="940803"/>
                </a:solidFill>
                <a:cs typeface="Times New Roman" panose="02020603050405020304" pitchFamily="18" charset="0"/>
              </a:rPr>
              <a:t>quizzes</a:t>
            </a:r>
            <a:r>
              <a:rPr lang="en-US" sz="1800" dirty="0">
                <a:cs typeface="Times New Roman" panose="02020603050405020304" pitchFamily="18" charset="0"/>
              </a:rPr>
              <a:t>,</a:t>
            </a:r>
            <a:r>
              <a:rPr lang="en-US" sz="1800" b="1" dirty="0">
                <a:solidFill>
                  <a:srgbClr val="940803"/>
                </a:solidFill>
                <a:cs typeface="Times New Roman" panose="02020603050405020304" pitchFamily="18" charset="0"/>
              </a:rPr>
              <a:t> </a:t>
            </a:r>
            <a:r>
              <a:rPr lang="en-US" sz="1600" dirty="0">
                <a:cs typeface="Times New Roman" panose="02020603050405020304" pitchFamily="18" charset="0"/>
              </a:rPr>
              <a:t>made available at the web site. The platform is designed to meet their basic and advanced needs in terms of especially their rights and recourse mechanisms. </a:t>
            </a:r>
            <a:endParaRPr lang="tr-TR" sz="1600" dirty="0" smtClean="0">
              <a:cs typeface="Times New Roman" panose="02020603050405020304" pitchFamily="18" charset="0"/>
            </a:endParaRPr>
          </a:p>
          <a:p>
            <a:pPr marL="0" indent="0" algn="just">
              <a:buNone/>
            </a:pPr>
            <a:r>
              <a:rPr lang="en-US" sz="1600" dirty="0" smtClean="0">
                <a:cs typeface="Times New Roman" panose="02020603050405020304" pitchFamily="18" charset="0"/>
              </a:rPr>
              <a:t>Consumer </a:t>
            </a:r>
            <a:r>
              <a:rPr lang="en-US" sz="1600" dirty="0">
                <a:cs typeface="Times New Roman" panose="02020603050405020304" pitchFamily="18" charset="0"/>
              </a:rPr>
              <a:t>Academy is a platform based on </a:t>
            </a:r>
            <a:r>
              <a:rPr lang="en-US" sz="2200" b="1" dirty="0">
                <a:solidFill>
                  <a:srgbClr val="FF0000"/>
                </a:solidFill>
                <a:cs typeface="Times New Roman" panose="02020603050405020304" pitchFamily="18" charset="0"/>
              </a:rPr>
              <a:t>e-learning practices</a:t>
            </a:r>
            <a:r>
              <a:rPr lang="en-US" sz="2200" dirty="0">
                <a:cs typeface="Times New Roman" panose="02020603050405020304" pitchFamily="18" charset="0"/>
              </a:rPr>
              <a:t> </a:t>
            </a:r>
            <a:r>
              <a:rPr lang="en-US" sz="1600" dirty="0">
                <a:cs typeface="Times New Roman" panose="02020603050405020304" pitchFamily="18" charset="0"/>
              </a:rPr>
              <a:t>designed to </a:t>
            </a:r>
            <a:r>
              <a:rPr lang="tr-TR" sz="1600" dirty="0" err="1" smtClean="0">
                <a:cs typeface="Times New Roman" panose="02020603050405020304" pitchFamily="18" charset="0"/>
              </a:rPr>
              <a:t>ensure</a:t>
            </a:r>
            <a:r>
              <a:rPr lang="tr-TR" sz="1600" dirty="0" smtClean="0">
                <a:cs typeface="Times New Roman" panose="02020603050405020304" pitchFamily="18" charset="0"/>
              </a:rPr>
              <a:t> </a:t>
            </a:r>
            <a:r>
              <a:rPr lang="tr-TR" sz="1600" dirty="0" err="1" smtClean="0">
                <a:cs typeface="Times New Roman" panose="02020603050405020304" pitchFamily="18" charset="0"/>
              </a:rPr>
              <a:t>share</a:t>
            </a:r>
            <a:r>
              <a:rPr lang="en-US" sz="1600" dirty="0" smtClean="0">
                <a:cs typeface="Times New Roman" panose="02020603050405020304" pitchFamily="18" charset="0"/>
              </a:rPr>
              <a:t> </a:t>
            </a:r>
            <a:r>
              <a:rPr lang="en-US" sz="1600" dirty="0">
                <a:cs typeface="Times New Roman" panose="02020603050405020304" pitchFamily="18" charset="0"/>
              </a:rPr>
              <a:t>of information also among the </a:t>
            </a:r>
            <a:r>
              <a:rPr lang="en-US" sz="2200" b="1" dirty="0">
                <a:solidFill>
                  <a:srgbClr val="92D050"/>
                </a:solidFill>
                <a:cs typeface="Times New Roman" panose="02020603050405020304" pitchFamily="18" charset="0"/>
              </a:rPr>
              <a:t>NGOs</a:t>
            </a:r>
            <a:r>
              <a:rPr lang="en-US" sz="1800" dirty="0">
                <a:cs typeface="Times New Roman" panose="02020603050405020304" pitchFamily="18" charset="0"/>
              </a:rPr>
              <a:t>,</a:t>
            </a:r>
            <a:r>
              <a:rPr lang="en-US" sz="2200" b="1" dirty="0">
                <a:cs typeface="Times New Roman" panose="02020603050405020304" pitchFamily="18" charset="0"/>
              </a:rPr>
              <a:t> </a:t>
            </a:r>
            <a:r>
              <a:rPr lang="en-US" sz="2200" b="1" dirty="0">
                <a:solidFill>
                  <a:srgbClr val="00B0F0"/>
                </a:solidFill>
                <a:cs typeface="Times New Roman" panose="02020603050405020304" pitchFamily="18" charset="0"/>
              </a:rPr>
              <a:t>teachers</a:t>
            </a:r>
            <a:r>
              <a:rPr lang="en-US" sz="1800" dirty="0">
                <a:cs typeface="Times New Roman" panose="02020603050405020304" pitchFamily="18" charset="0"/>
              </a:rPr>
              <a:t>,</a:t>
            </a:r>
            <a:r>
              <a:rPr lang="en-US" sz="2200" b="1" dirty="0">
                <a:cs typeface="Times New Roman" panose="02020603050405020304" pitchFamily="18" charset="0"/>
              </a:rPr>
              <a:t> </a:t>
            </a:r>
            <a:r>
              <a:rPr lang="en-US" sz="2200" b="1" dirty="0">
                <a:solidFill>
                  <a:srgbClr val="92D050"/>
                </a:solidFill>
                <a:cs typeface="Times New Roman" panose="02020603050405020304" pitchFamily="18" charset="0"/>
              </a:rPr>
              <a:t>university members</a:t>
            </a:r>
            <a:r>
              <a:rPr lang="en-US" sz="2200" dirty="0">
                <a:cs typeface="Times New Roman" panose="02020603050405020304" pitchFamily="18" charset="0"/>
              </a:rPr>
              <a:t> </a:t>
            </a:r>
            <a:r>
              <a:rPr lang="en-US" sz="1600" dirty="0">
                <a:cs typeface="Times New Roman" panose="02020603050405020304" pitchFamily="18" charset="0"/>
              </a:rPr>
              <a:t>working in the field of consumer protection, </a:t>
            </a:r>
            <a:r>
              <a:rPr lang="en-US" sz="2200" b="1" dirty="0">
                <a:solidFill>
                  <a:srgbClr val="92D050"/>
                </a:solidFill>
                <a:cs typeface="Times New Roman" panose="02020603050405020304" pitchFamily="18" charset="0"/>
              </a:rPr>
              <a:t>public authorities</a:t>
            </a:r>
            <a:r>
              <a:rPr lang="en-US" sz="2200" b="1" dirty="0">
                <a:cs typeface="Times New Roman" panose="02020603050405020304" pitchFamily="18" charset="0"/>
              </a:rPr>
              <a:t> </a:t>
            </a:r>
            <a:r>
              <a:rPr lang="en-US" sz="1600" dirty="0">
                <a:cs typeface="Times New Roman" panose="02020603050405020304" pitchFamily="18" charset="0"/>
              </a:rPr>
              <a:t>and</a:t>
            </a:r>
            <a:r>
              <a:rPr lang="en-US" sz="2200" b="1" dirty="0">
                <a:cs typeface="Times New Roman" panose="02020603050405020304" pitchFamily="18" charset="0"/>
              </a:rPr>
              <a:t> </a:t>
            </a:r>
            <a:r>
              <a:rPr lang="en-US" sz="2200" b="1" dirty="0" smtClean="0">
                <a:solidFill>
                  <a:srgbClr val="FF0000"/>
                </a:solidFill>
                <a:cs typeface="Times New Roman" panose="02020603050405020304" pitchFamily="18" charset="0"/>
              </a:rPr>
              <a:t>individuals</a:t>
            </a:r>
            <a:r>
              <a:rPr lang="tr-TR" sz="1800" dirty="0">
                <a:cs typeface="Times New Roman" panose="02020603050405020304" pitchFamily="18" charset="0"/>
              </a:rPr>
              <a:t>.</a:t>
            </a:r>
            <a:r>
              <a:rPr lang="en-US" sz="2200" dirty="0" smtClean="0">
                <a:cs typeface="Times New Roman" panose="02020603050405020304" pitchFamily="18" charset="0"/>
              </a:rPr>
              <a:t> </a:t>
            </a:r>
            <a:r>
              <a:rPr lang="tr-TR" sz="1600" dirty="0" err="1">
                <a:cs typeface="Times New Roman" panose="02020603050405020304" pitchFamily="18" charset="0"/>
              </a:rPr>
              <a:t>The</a:t>
            </a:r>
            <a:r>
              <a:rPr lang="tr-TR" sz="1600" dirty="0">
                <a:cs typeface="Times New Roman" panose="02020603050405020304" pitchFamily="18" charset="0"/>
              </a:rPr>
              <a:t> Academy </a:t>
            </a:r>
            <a:r>
              <a:rPr lang="tr-TR" sz="1600" dirty="0" err="1">
                <a:cs typeface="Times New Roman" panose="02020603050405020304" pitchFamily="18" charset="0"/>
              </a:rPr>
              <a:t>also</a:t>
            </a:r>
            <a:r>
              <a:rPr lang="tr-TR" sz="1600" dirty="0">
                <a:cs typeface="Times New Roman" panose="02020603050405020304" pitchFamily="18" charset="0"/>
              </a:rPr>
              <a:t> </a:t>
            </a:r>
            <a:r>
              <a:rPr lang="tr-TR" sz="1600" dirty="0" err="1">
                <a:cs typeface="Times New Roman" panose="02020603050405020304" pitchFamily="18" charset="0"/>
              </a:rPr>
              <a:t>aims</a:t>
            </a:r>
            <a:r>
              <a:rPr lang="tr-TR" sz="1600" dirty="0">
                <a:cs typeface="Times New Roman" panose="02020603050405020304" pitchFamily="18" charset="0"/>
              </a:rPr>
              <a:t> </a:t>
            </a:r>
            <a:r>
              <a:rPr lang="tr-TR" sz="1600" dirty="0" err="1">
                <a:cs typeface="Times New Roman" panose="02020603050405020304" pitchFamily="18" charset="0"/>
              </a:rPr>
              <a:t>to</a:t>
            </a:r>
            <a:r>
              <a:rPr lang="en-US" sz="2200" dirty="0">
                <a:cs typeface="Times New Roman" panose="02020603050405020304" pitchFamily="18" charset="0"/>
              </a:rPr>
              <a:t> </a:t>
            </a:r>
            <a:r>
              <a:rPr lang="tr-TR" sz="1600" dirty="0" err="1">
                <a:cs typeface="Times New Roman" panose="02020603050405020304" pitchFamily="18" charset="0"/>
              </a:rPr>
              <a:t>provide</a:t>
            </a:r>
            <a:r>
              <a:rPr lang="tr-TR" sz="1600" dirty="0">
                <a:cs typeface="Times New Roman" panose="02020603050405020304" pitchFamily="18" charset="0"/>
              </a:rPr>
              <a:t> data </a:t>
            </a:r>
            <a:r>
              <a:rPr lang="tr-TR" sz="1600" dirty="0" err="1">
                <a:cs typeface="Times New Roman" panose="02020603050405020304" pitchFamily="18" charset="0"/>
              </a:rPr>
              <a:t>and</a:t>
            </a:r>
            <a:r>
              <a:rPr lang="tr-TR" sz="1600" dirty="0">
                <a:cs typeface="Times New Roman" panose="02020603050405020304" pitchFamily="18" charset="0"/>
              </a:rPr>
              <a:t> </a:t>
            </a:r>
            <a:r>
              <a:rPr lang="tr-TR" sz="1600" dirty="0" err="1">
                <a:cs typeface="Times New Roman" panose="02020603050405020304" pitchFamily="18" charset="0"/>
              </a:rPr>
              <a:t>knowledge</a:t>
            </a:r>
            <a:r>
              <a:rPr lang="tr-TR" sz="1600" dirty="0">
                <a:cs typeface="Times New Roman" panose="02020603050405020304" pitchFamily="18" charset="0"/>
              </a:rPr>
              <a:t>, </a:t>
            </a:r>
            <a:r>
              <a:rPr lang="tr-TR" sz="1600" dirty="0" err="1">
                <a:cs typeface="Times New Roman" panose="02020603050405020304" pitchFamily="18" charset="0"/>
              </a:rPr>
              <a:t>by</a:t>
            </a:r>
            <a:r>
              <a:rPr lang="tr-TR" sz="1600" dirty="0">
                <a:cs typeface="Times New Roman" panose="02020603050405020304" pitchFamily="18" charset="0"/>
              </a:rPr>
              <a:t> </a:t>
            </a:r>
            <a:r>
              <a:rPr lang="tr-TR" sz="1600" dirty="0" err="1">
                <a:cs typeface="Times New Roman" panose="02020603050405020304" pitchFamily="18" charset="0"/>
              </a:rPr>
              <a:t>means</a:t>
            </a:r>
            <a:r>
              <a:rPr lang="tr-TR" sz="1600" dirty="0">
                <a:cs typeface="Times New Roman" panose="02020603050405020304" pitchFamily="18" charset="0"/>
              </a:rPr>
              <a:t> of</a:t>
            </a:r>
            <a:r>
              <a:rPr lang="en-US" sz="1600" dirty="0">
                <a:cs typeface="Times New Roman" panose="02020603050405020304" pitchFamily="18" charset="0"/>
              </a:rPr>
              <a:t> the education modules on regulations about </a:t>
            </a:r>
            <a:r>
              <a:rPr lang="en-US" sz="2200" b="1" dirty="0">
                <a:solidFill>
                  <a:srgbClr val="00B0F0"/>
                </a:solidFill>
                <a:cs typeface="Times New Roman" panose="02020603050405020304" pitchFamily="18" charset="0"/>
              </a:rPr>
              <a:t>consumer protection</a:t>
            </a:r>
            <a:r>
              <a:rPr lang="en-US" sz="2200" dirty="0">
                <a:cs typeface="Times New Roman" panose="02020603050405020304" pitchFamily="18" charset="0"/>
              </a:rPr>
              <a:t>, </a:t>
            </a:r>
            <a:r>
              <a:rPr lang="en-US" sz="1600" dirty="0">
                <a:cs typeface="Times New Roman" panose="02020603050405020304" pitchFamily="18" charset="0"/>
              </a:rPr>
              <a:t>recourse mechanisms and consumer rights. The content is projected to be enhanced by the participation of the local partners and partners from the Hungary, Poland and England in terms of the legal framework and implementations within the EU.</a:t>
            </a:r>
            <a:endParaRPr lang="tr-TR" sz="1600" dirty="0" smtClean="0">
              <a:cs typeface="Times New Roman" panose="02020603050405020304" pitchFamily="18" charset="0"/>
            </a:endParaRPr>
          </a:p>
        </p:txBody>
      </p:sp>
      <p:sp>
        <p:nvSpPr>
          <p:cNvPr id="7" name="Slayt Numarası Yer Tutucusu 6"/>
          <p:cNvSpPr>
            <a:spLocks noGrp="1"/>
          </p:cNvSpPr>
          <p:nvPr>
            <p:ph type="sldNum" sz="quarter" idx="12"/>
          </p:nvPr>
        </p:nvSpPr>
        <p:spPr/>
        <p:txBody>
          <a:bodyPr/>
          <a:lstStyle/>
          <a:p>
            <a:pPr>
              <a:defRPr/>
            </a:pPr>
            <a:fld id="{587A38E6-3C0C-4C7C-B2A1-C77A6EFDCF9E}" type="slidenum">
              <a:rPr lang="en-US" smtClean="0"/>
              <a:pPr>
                <a:defRPr/>
              </a:pPr>
              <a:t>4</a:t>
            </a:fld>
            <a:endParaRPr lang="en-US" dirty="0"/>
          </a:p>
        </p:txBody>
      </p:sp>
    </p:spTree>
    <p:extLst>
      <p:ext uri="{BB962C8B-B14F-4D97-AF65-F5344CB8AC3E}">
        <p14:creationId xmlns:p14="http://schemas.microsoft.com/office/powerpoint/2010/main" xmlns="" val="2666978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Consumer Academy Project</a:t>
            </a:r>
            <a:endParaRPr lang="tr-TR" dirty="0"/>
          </a:p>
        </p:txBody>
      </p:sp>
      <p:sp>
        <p:nvSpPr>
          <p:cNvPr id="3" name="Metin Yer Tutucusu 2"/>
          <p:cNvSpPr>
            <a:spLocks noGrp="1"/>
          </p:cNvSpPr>
          <p:nvPr>
            <p:ph type="body" idx="1"/>
          </p:nvPr>
        </p:nvSpPr>
        <p:spPr/>
        <p:txBody>
          <a:bodyPr/>
          <a:lstStyle/>
          <a:p>
            <a:r>
              <a:rPr lang="tr-TR" dirty="0" err="1" smtClean="0">
                <a:solidFill>
                  <a:srgbClr val="40C8F5"/>
                </a:solidFill>
              </a:rPr>
              <a:t>Funding</a:t>
            </a:r>
            <a:r>
              <a:rPr lang="tr-TR" dirty="0" smtClean="0">
                <a:solidFill>
                  <a:srgbClr val="40C8F5"/>
                </a:solidFill>
              </a:rPr>
              <a:t> </a:t>
            </a:r>
            <a:r>
              <a:rPr lang="tr-TR" dirty="0" err="1" smtClean="0">
                <a:solidFill>
                  <a:srgbClr val="40C8F5"/>
                </a:solidFill>
              </a:rPr>
              <a:t>and</a:t>
            </a:r>
            <a:r>
              <a:rPr lang="tr-TR" dirty="0" smtClean="0">
                <a:solidFill>
                  <a:srgbClr val="40C8F5"/>
                </a:solidFill>
              </a:rPr>
              <a:t> </a:t>
            </a:r>
            <a:r>
              <a:rPr lang="tr-TR" dirty="0" err="1" smtClean="0">
                <a:solidFill>
                  <a:srgbClr val="40C8F5"/>
                </a:solidFill>
              </a:rPr>
              <a:t>Supervision</a:t>
            </a:r>
            <a:endParaRPr lang="tr-TR" dirty="0">
              <a:solidFill>
                <a:srgbClr val="40C8F5"/>
              </a:solidFill>
            </a:endParaRPr>
          </a:p>
        </p:txBody>
      </p:sp>
      <p:sp>
        <p:nvSpPr>
          <p:cNvPr id="4" name="İçerik Yer Tutucusu 3"/>
          <p:cNvSpPr>
            <a:spLocks noGrp="1"/>
          </p:cNvSpPr>
          <p:nvPr>
            <p:ph sz="half" idx="2"/>
          </p:nvPr>
        </p:nvSpPr>
        <p:spPr/>
        <p:txBody>
          <a:bodyPr/>
          <a:lstStyle/>
          <a:p>
            <a:r>
              <a:rPr lang="tr-TR" dirty="0" err="1" smtClean="0"/>
              <a:t>Turkish</a:t>
            </a:r>
            <a:r>
              <a:rPr lang="tr-TR" dirty="0" smtClean="0"/>
              <a:t> </a:t>
            </a:r>
            <a:r>
              <a:rPr lang="tr-TR" dirty="0" err="1" smtClean="0"/>
              <a:t>National</a:t>
            </a:r>
            <a:r>
              <a:rPr lang="tr-TR" dirty="0" smtClean="0"/>
              <a:t> </a:t>
            </a:r>
            <a:r>
              <a:rPr lang="tr-TR" dirty="0" err="1" smtClean="0"/>
              <a:t>Agency</a:t>
            </a:r>
            <a:endParaRPr lang="tr-TR" dirty="0" smtClean="0"/>
          </a:p>
          <a:p>
            <a:pPr marL="0" indent="0">
              <a:buNone/>
            </a:pPr>
            <a:endParaRPr lang="tr-TR" dirty="0" smtClean="0"/>
          </a:p>
          <a:p>
            <a:endParaRPr lang="tr-TR" dirty="0" smtClean="0"/>
          </a:p>
          <a:p>
            <a:r>
              <a:rPr lang="tr-TR" dirty="0" err="1" smtClean="0"/>
              <a:t>Republic</a:t>
            </a:r>
            <a:r>
              <a:rPr lang="tr-TR" dirty="0" smtClean="0"/>
              <a:t> of </a:t>
            </a:r>
            <a:r>
              <a:rPr lang="tr-TR" dirty="0" err="1" smtClean="0"/>
              <a:t>Turkey</a:t>
            </a:r>
            <a:r>
              <a:rPr lang="tr-TR" dirty="0" smtClean="0"/>
              <a:t> </a:t>
            </a:r>
            <a:r>
              <a:rPr lang="tr-TR" dirty="0" err="1" smtClean="0"/>
              <a:t>Ministry</a:t>
            </a:r>
            <a:r>
              <a:rPr lang="tr-TR" dirty="0" smtClean="0"/>
              <a:t> </a:t>
            </a:r>
            <a:r>
              <a:rPr lang="tr-TR" dirty="0" err="1" smtClean="0"/>
              <a:t>for</a:t>
            </a:r>
            <a:r>
              <a:rPr lang="tr-TR" dirty="0" smtClean="0"/>
              <a:t> EU </a:t>
            </a:r>
            <a:r>
              <a:rPr lang="tr-TR" dirty="0" err="1" smtClean="0"/>
              <a:t>Affairs</a:t>
            </a:r>
            <a:endParaRPr lang="tr-TR" dirty="0" smtClean="0"/>
          </a:p>
          <a:p>
            <a:endParaRPr lang="tr-TR" dirty="0"/>
          </a:p>
          <a:p>
            <a:endParaRPr lang="tr-TR" dirty="0" smtClean="0"/>
          </a:p>
          <a:p>
            <a:r>
              <a:rPr lang="tr-TR" dirty="0" err="1" smtClean="0"/>
              <a:t>European</a:t>
            </a:r>
            <a:r>
              <a:rPr lang="tr-TR" dirty="0" smtClean="0"/>
              <a:t> </a:t>
            </a:r>
            <a:r>
              <a:rPr lang="tr-TR" dirty="0" err="1" smtClean="0"/>
              <a:t>Commission</a:t>
            </a:r>
            <a:endParaRPr lang="tr-TR" dirty="0" smtClean="0"/>
          </a:p>
          <a:p>
            <a:endParaRPr lang="tr-TR" dirty="0"/>
          </a:p>
        </p:txBody>
      </p:sp>
      <p:sp>
        <p:nvSpPr>
          <p:cNvPr id="5" name="Metin Yer Tutucusu 4"/>
          <p:cNvSpPr>
            <a:spLocks noGrp="1"/>
          </p:cNvSpPr>
          <p:nvPr>
            <p:ph type="body" sz="quarter" idx="3"/>
          </p:nvPr>
        </p:nvSpPr>
        <p:spPr/>
        <p:txBody>
          <a:bodyPr/>
          <a:lstStyle/>
          <a:p>
            <a:r>
              <a:rPr lang="tr-TR" dirty="0" smtClean="0">
                <a:solidFill>
                  <a:srgbClr val="40C8F5"/>
                </a:solidFill>
              </a:rPr>
              <a:t>Partner </a:t>
            </a:r>
            <a:r>
              <a:rPr lang="tr-TR" dirty="0" err="1" smtClean="0">
                <a:solidFill>
                  <a:srgbClr val="40C8F5"/>
                </a:solidFill>
              </a:rPr>
              <a:t>Organizations</a:t>
            </a:r>
            <a:endParaRPr lang="tr-TR" dirty="0">
              <a:solidFill>
                <a:srgbClr val="40C8F5"/>
              </a:solidFill>
            </a:endParaRPr>
          </a:p>
        </p:txBody>
      </p:sp>
      <p:sp>
        <p:nvSpPr>
          <p:cNvPr id="6" name="İçerik Yer Tutucusu 5"/>
          <p:cNvSpPr>
            <a:spLocks noGrp="1"/>
          </p:cNvSpPr>
          <p:nvPr>
            <p:ph sz="quarter" idx="4"/>
          </p:nvPr>
        </p:nvSpPr>
        <p:spPr/>
        <p:txBody>
          <a:bodyPr>
            <a:normAutofit fontScale="85000" lnSpcReduction="20000"/>
          </a:bodyPr>
          <a:lstStyle/>
          <a:p>
            <a:pPr marL="457200" indent="-457200">
              <a:buFont typeface="+mj-lt"/>
              <a:buAutoNum type="arabicPeriod"/>
            </a:pPr>
            <a:r>
              <a:rPr lang="tr-TR" dirty="0" smtClean="0"/>
              <a:t>TÜPADEM (</a:t>
            </a:r>
            <a:r>
              <a:rPr lang="en-US" dirty="0" err="1"/>
              <a:t>Hacettepe</a:t>
            </a:r>
            <a:r>
              <a:rPr lang="en-US" dirty="0"/>
              <a:t> University - The Center of Consumer and Market Research, Consulting, Test and Education</a:t>
            </a:r>
            <a:r>
              <a:rPr lang="tr-TR" dirty="0" smtClean="0"/>
              <a:t>)</a:t>
            </a:r>
          </a:p>
          <a:p>
            <a:pPr marL="457200" indent="-457200">
              <a:buFont typeface="+mj-lt"/>
              <a:buAutoNum type="arabicPeriod"/>
            </a:pPr>
            <a:r>
              <a:rPr lang="tr-TR" dirty="0" smtClean="0"/>
              <a:t>Ankara </a:t>
            </a:r>
            <a:r>
              <a:rPr lang="tr-TR" dirty="0" err="1" smtClean="0"/>
              <a:t>Provincial</a:t>
            </a:r>
            <a:r>
              <a:rPr lang="tr-TR" dirty="0" smtClean="0"/>
              <a:t> </a:t>
            </a:r>
            <a:r>
              <a:rPr lang="tr-TR" dirty="0" err="1" smtClean="0"/>
              <a:t>Directorate</a:t>
            </a:r>
            <a:r>
              <a:rPr lang="tr-TR" dirty="0" smtClean="0"/>
              <a:t> of Commerce</a:t>
            </a:r>
          </a:p>
          <a:p>
            <a:pPr marL="457200" indent="-457200">
              <a:buFont typeface="+mj-lt"/>
              <a:buAutoNum type="arabicPeriod"/>
            </a:pPr>
            <a:r>
              <a:rPr lang="tr-TR" dirty="0" smtClean="0"/>
              <a:t>TÜKÇEV (</a:t>
            </a:r>
            <a:r>
              <a:rPr lang="en-US" dirty="0"/>
              <a:t>Consumer and Environment Education Foundation</a:t>
            </a:r>
            <a:r>
              <a:rPr lang="tr-TR" dirty="0" smtClean="0"/>
              <a:t>)</a:t>
            </a:r>
          </a:p>
          <a:p>
            <a:pPr marL="457200" indent="-457200">
              <a:buFont typeface="+mj-lt"/>
              <a:buAutoNum type="arabicPeriod"/>
            </a:pPr>
            <a:r>
              <a:rPr lang="tr-TR" dirty="0" err="1" smtClean="0"/>
              <a:t>Hungarian</a:t>
            </a:r>
            <a:r>
              <a:rPr lang="tr-TR" dirty="0" smtClean="0"/>
              <a:t> </a:t>
            </a:r>
            <a:r>
              <a:rPr lang="tr-TR" dirty="0" err="1" smtClean="0"/>
              <a:t>Authority</a:t>
            </a:r>
            <a:r>
              <a:rPr lang="tr-TR" dirty="0" smtClean="0"/>
              <a:t> </a:t>
            </a:r>
            <a:r>
              <a:rPr lang="tr-TR" dirty="0" err="1" smtClean="0"/>
              <a:t>for</a:t>
            </a:r>
            <a:r>
              <a:rPr lang="tr-TR" dirty="0" smtClean="0"/>
              <a:t> Consumer </a:t>
            </a:r>
            <a:r>
              <a:rPr lang="tr-TR" dirty="0" err="1" smtClean="0"/>
              <a:t>Protection</a:t>
            </a:r>
            <a:r>
              <a:rPr lang="tr-TR" dirty="0" smtClean="0"/>
              <a:t> (HACP)</a:t>
            </a:r>
            <a:endParaRPr lang="tr-TR" dirty="0"/>
          </a:p>
          <a:p>
            <a:pPr marL="457200" indent="-457200">
              <a:buFont typeface="+mj-lt"/>
              <a:buAutoNum type="arabicPeriod"/>
            </a:pPr>
            <a:r>
              <a:rPr lang="tr-TR" dirty="0" err="1" smtClean="0"/>
              <a:t>Docklands</a:t>
            </a:r>
            <a:r>
              <a:rPr lang="tr-TR" dirty="0" smtClean="0"/>
              <a:t> Academy </a:t>
            </a:r>
            <a:r>
              <a:rPr lang="tr-TR" dirty="0" err="1" smtClean="0"/>
              <a:t>London</a:t>
            </a:r>
            <a:r>
              <a:rPr lang="tr-TR" dirty="0" smtClean="0"/>
              <a:t> (DAL)</a:t>
            </a:r>
            <a:endParaRPr lang="tr-TR" dirty="0"/>
          </a:p>
          <a:p>
            <a:pPr marL="457200" indent="-457200">
              <a:buFont typeface="+mj-lt"/>
              <a:buAutoNum type="arabicPeriod"/>
            </a:pPr>
            <a:r>
              <a:rPr lang="tr-TR" dirty="0" smtClean="0"/>
              <a:t>AVIVA Ltd. Poland</a:t>
            </a:r>
            <a:endParaRPr lang="tr-TR" dirty="0"/>
          </a:p>
        </p:txBody>
      </p:sp>
      <p:sp>
        <p:nvSpPr>
          <p:cNvPr id="7" name="Slayt Numarası Yer Tutucusu 6"/>
          <p:cNvSpPr>
            <a:spLocks noGrp="1"/>
          </p:cNvSpPr>
          <p:nvPr>
            <p:ph type="sldNum" sz="quarter" idx="12"/>
          </p:nvPr>
        </p:nvSpPr>
        <p:spPr/>
        <p:txBody>
          <a:bodyPr/>
          <a:lstStyle/>
          <a:p>
            <a:pPr>
              <a:defRPr/>
            </a:pPr>
            <a:fld id="{587A38E6-3C0C-4C7C-B2A1-C77A6EFDCF9E}" type="slidenum">
              <a:rPr lang="en-US" smtClean="0"/>
              <a:pPr>
                <a:defRPr/>
              </a:pPr>
              <a:t>5</a:t>
            </a:fld>
            <a:endParaRPr lang="en-US" dirty="0"/>
          </a:p>
        </p:txBody>
      </p:sp>
      <p:pic>
        <p:nvPicPr>
          <p:cNvPr id="8" name="Resim 7"/>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79527" y="2654134"/>
            <a:ext cx="1395533" cy="739147"/>
          </a:xfrm>
          <a:prstGeom prst="rect">
            <a:avLst/>
          </a:prstGeom>
        </p:spPr>
      </p:pic>
      <p:pic>
        <p:nvPicPr>
          <p:cNvPr id="9" name="Resim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826119" y="4293096"/>
            <a:ext cx="1302347" cy="739147"/>
          </a:xfrm>
          <a:prstGeom prst="rect">
            <a:avLst/>
          </a:prstGeom>
        </p:spPr>
      </p:pic>
      <p:pic>
        <p:nvPicPr>
          <p:cNvPr id="10" name="Resim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37641" y="5617203"/>
            <a:ext cx="2879304" cy="739147"/>
          </a:xfrm>
          <a:prstGeom prst="rect">
            <a:avLst/>
          </a:prstGeom>
        </p:spPr>
      </p:pic>
    </p:spTree>
    <p:extLst>
      <p:ext uri="{BB962C8B-B14F-4D97-AF65-F5344CB8AC3E}">
        <p14:creationId xmlns:p14="http://schemas.microsoft.com/office/powerpoint/2010/main" xmlns="" val="1374158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7200" y="1535113"/>
            <a:ext cx="8229600" cy="639762"/>
          </a:xfrm>
        </p:spPr>
        <p:txBody>
          <a:bodyPr/>
          <a:lstStyle/>
          <a:p>
            <a:r>
              <a:rPr lang="tr-TR" dirty="0" err="1">
                <a:solidFill>
                  <a:srgbClr val="00B0F0"/>
                </a:solidFill>
              </a:rPr>
              <a:t>Hungarian</a:t>
            </a:r>
            <a:r>
              <a:rPr lang="tr-TR" dirty="0">
                <a:solidFill>
                  <a:srgbClr val="00B0F0"/>
                </a:solidFill>
              </a:rPr>
              <a:t> </a:t>
            </a:r>
            <a:r>
              <a:rPr lang="tr-TR" dirty="0" err="1">
                <a:solidFill>
                  <a:srgbClr val="00B0F0"/>
                </a:solidFill>
              </a:rPr>
              <a:t>Authority</a:t>
            </a:r>
            <a:r>
              <a:rPr lang="tr-TR" dirty="0">
                <a:solidFill>
                  <a:srgbClr val="00B0F0"/>
                </a:solidFill>
              </a:rPr>
              <a:t> </a:t>
            </a:r>
            <a:r>
              <a:rPr lang="tr-TR" dirty="0" err="1">
                <a:solidFill>
                  <a:srgbClr val="00B0F0"/>
                </a:solidFill>
              </a:rPr>
              <a:t>for</a:t>
            </a:r>
            <a:r>
              <a:rPr lang="tr-TR" dirty="0">
                <a:solidFill>
                  <a:srgbClr val="00B0F0"/>
                </a:solidFill>
              </a:rPr>
              <a:t> Consumer </a:t>
            </a:r>
            <a:r>
              <a:rPr lang="tr-TR" dirty="0" err="1">
                <a:solidFill>
                  <a:srgbClr val="00B0F0"/>
                </a:solidFill>
              </a:rPr>
              <a:t>Protection</a:t>
            </a:r>
            <a:endParaRPr lang="tr-TR" dirty="0">
              <a:solidFill>
                <a:srgbClr val="00B0F0"/>
              </a:solidFill>
            </a:endParaRPr>
          </a:p>
        </p:txBody>
      </p:sp>
      <p:sp>
        <p:nvSpPr>
          <p:cNvPr id="4" name="İçerik Yer Tutucusu 3"/>
          <p:cNvSpPr>
            <a:spLocks noGrp="1"/>
          </p:cNvSpPr>
          <p:nvPr>
            <p:ph sz="half" idx="2"/>
          </p:nvPr>
        </p:nvSpPr>
        <p:spPr>
          <a:xfrm>
            <a:off x="457200" y="2174875"/>
            <a:ext cx="8229600" cy="3951288"/>
          </a:xfrm>
        </p:spPr>
        <p:txBody>
          <a:bodyPr>
            <a:normAutofit/>
          </a:bodyPr>
          <a:lstStyle/>
          <a:p>
            <a:pPr marL="0" indent="0" algn="just">
              <a:buNone/>
            </a:pPr>
            <a:r>
              <a:rPr lang="en-US" dirty="0"/>
              <a:t>HACP will provide general coordination of the meeting to be held in Hungary</a:t>
            </a:r>
            <a:r>
              <a:rPr lang="tr-TR" dirty="0"/>
              <a:t>. </a:t>
            </a:r>
            <a:r>
              <a:rPr lang="en-US" dirty="0"/>
              <a:t>It is planned that HACP </a:t>
            </a:r>
            <a:r>
              <a:rPr lang="tr-TR" dirty="0" err="1"/>
              <a:t>provides</a:t>
            </a:r>
            <a:r>
              <a:rPr lang="tr-TR" dirty="0"/>
              <a:t> </a:t>
            </a:r>
            <a:r>
              <a:rPr lang="en-US" dirty="0"/>
              <a:t>educational information and document</a:t>
            </a:r>
            <a:r>
              <a:rPr lang="tr-TR" dirty="0"/>
              <a:t>s</a:t>
            </a:r>
            <a:r>
              <a:rPr lang="en-US" dirty="0"/>
              <a:t> in accordance with the </a:t>
            </a:r>
            <a:r>
              <a:rPr lang="tr-TR" dirty="0"/>
              <a:t>format </a:t>
            </a:r>
            <a:r>
              <a:rPr lang="en-US" dirty="0"/>
              <a:t>and content requirements to be determined by the Ministry</a:t>
            </a:r>
            <a:r>
              <a:rPr lang="tr-TR" dirty="0"/>
              <a:t>. </a:t>
            </a:r>
            <a:r>
              <a:rPr lang="tr-TR" dirty="0" err="1"/>
              <a:t>Such</a:t>
            </a:r>
            <a:r>
              <a:rPr lang="tr-TR" dirty="0"/>
              <a:t> </a:t>
            </a:r>
            <a:r>
              <a:rPr lang="tr-TR" dirty="0" err="1"/>
              <a:t>information</a:t>
            </a:r>
            <a:r>
              <a:rPr lang="tr-TR" dirty="0"/>
              <a:t> </a:t>
            </a:r>
            <a:r>
              <a:rPr lang="tr-TR" dirty="0" err="1"/>
              <a:t>and</a:t>
            </a:r>
            <a:r>
              <a:rPr lang="tr-TR" dirty="0"/>
              <a:t> </a:t>
            </a:r>
            <a:r>
              <a:rPr lang="tr-TR" dirty="0" err="1"/>
              <a:t>documents</a:t>
            </a:r>
            <a:r>
              <a:rPr lang="tr-TR" dirty="0"/>
              <a:t> </a:t>
            </a:r>
            <a:r>
              <a:rPr lang="tr-TR" dirty="0" err="1"/>
              <a:t>will</a:t>
            </a:r>
            <a:r>
              <a:rPr lang="tr-TR" dirty="0"/>
              <a:t> be </a:t>
            </a:r>
            <a:r>
              <a:rPr lang="tr-TR" dirty="0" err="1"/>
              <a:t>published</a:t>
            </a:r>
            <a:r>
              <a:rPr lang="tr-TR" dirty="0"/>
              <a:t> </a:t>
            </a:r>
            <a:r>
              <a:rPr lang="en-US" dirty="0"/>
              <a:t>in the platform by </a:t>
            </a:r>
            <a:r>
              <a:rPr lang="tr-TR" dirty="0" err="1"/>
              <a:t>searching</a:t>
            </a:r>
            <a:r>
              <a:rPr lang="tr-TR" dirty="0"/>
              <a:t> </a:t>
            </a:r>
            <a:r>
              <a:rPr lang="tr-TR" dirty="0" err="1"/>
              <a:t>thorugh</a:t>
            </a:r>
            <a:r>
              <a:rPr lang="tr-TR" dirty="0"/>
              <a:t> </a:t>
            </a:r>
            <a:r>
              <a:rPr lang="tr-TR" dirty="0" err="1"/>
              <a:t>advanced</a:t>
            </a:r>
            <a:r>
              <a:rPr lang="tr-TR" dirty="0"/>
              <a:t> </a:t>
            </a:r>
            <a:r>
              <a:rPr lang="en-US" dirty="0"/>
              <a:t>methods, practices and regulations for Hungary and EU</a:t>
            </a:r>
            <a:r>
              <a:rPr lang="en-US" dirty="0" smtClean="0"/>
              <a:t>.</a:t>
            </a:r>
            <a:endParaRPr lang="tr-TR" dirty="0" smtClean="0"/>
          </a:p>
          <a:p>
            <a:pPr marL="0" indent="0" algn="just">
              <a:buNone/>
            </a:pPr>
            <a:endParaRPr lang="tr-TR" dirty="0"/>
          </a:p>
          <a:p>
            <a:pPr marL="0" indent="0" algn="just">
              <a:buNone/>
            </a:pPr>
            <a:r>
              <a:rPr lang="en-US" dirty="0"/>
              <a:t>http://www.nfh.hu/en/</a:t>
            </a:r>
          </a:p>
        </p:txBody>
      </p:sp>
      <p:sp>
        <p:nvSpPr>
          <p:cNvPr id="7" name="Slayt Numarası Yer Tutucusu 6"/>
          <p:cNvSpPr>
            <a:spLocks noGrp="1"/>
          </p:cNvSpPr>
          <p:nvPr>
            <p:ph type="sldNum" sz="quarter" idx="12"/>
          </p:nvPr>
        </p:nvSpPr>
        <p:spPr/>
        <p:txBody>
          <a:bodyPr/>
          <a:lstStyle/>
          <a:p>
            <a:pPr>
              <a:defRPr/>
            </a:pPr>
            <a:fld id="{587A38E6-3C0C-4C7C-B2A1-C77A6EFDCF9E}" type="slidenum">
              <a:rPr lang="en-US" smtClean="0"/>
              <a:pPr>
                <a:defRPr/>
              </a:pPr>
              <a:t>6</a:t>
            </a:fld>
            <a:endParaRPr lang="en-US" dirty="0"/>
          </a:p>
        </p:txBody>
      </p:sp>
      <p:sp>
        <p:nvSpPr>
          <p:cNvPr id="8" name="Unvan 1"/>
          <p:cNvSpPr>
            <a:spLocks noGrp="1"/>
          </p:cNvSpPr>
          <p:nvPr>
            <p:ph type="title"/>
          </p:nvPr>
        </p:nvSpPr>
        <p:spPr>
          <a:xfrm>
            <a:off x="457200" y="274638"/>
            <a:ext cx="8229600" cy="1143000"/>
          </a:xfrm>
        </p:spPr>
        <p:txBody>
          <a:bodyPr/>
          <a:lstStyle/>
          <a:p>
            <a:r>
              <a:rPr lang="tr-TR" dirty="0" smtClean="0"/>
              <a:t>Project </a:t>
            </a:r>
            <a:r>
              <a:rPr lang="tr-TR" dirty="0" err="1" smtClean="0"/>
              <a:t>Partners</a:t>
            </a:r>
            <a:endParaRPr lang="tr-TR" dirty="0"/>
          </a:p>
        </p:txBody>
      </p:sp>
    </p:spTree>
    <p:extLst>
      <p:ext uri="{BB962C8B-B14F-4D97-AF65-F5344CB8AC3E}">
        <p14:creationId xmlns:p14="http://schemas.microsoft.com/office/powerpoint/2010/main" xmlns="" val="547554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7200" y="1535113"/>
            <a:ext cx="8229600" cy="639762"/>
          </a:xfrm>
        </p:spPr>
        <p:txBody>
          <a:bodyPr/>
          <a:lstStyle/>
          <a:p>
            <a:r>
              <a:rPr lang="tr-TR" dirty="0" err="1" smtClean="0">
                <a:solidFill>
                  <a:srgbClr val="00B0F0"/>
                </a:solidFill>
              </a:rPr>
              <a:t>Docklands</a:t>
            </a:r>
            <a:r>
              <a:rPr lang="tr-TR" dirty="0" smtClean="0">
                <a:solidFill>
                  <a:srgbClr val="00B0F0"/>
                </a:solidFill>
              </a:rPr>
              <a:t> Academy </a:t>
            </a:r>
            <a:r>
              <a:rPr lang="tr-TR" dirty="0" err="1" smtClean="0">
                <a:solidFill>
                  <a:srgbClr val="00B0F0"/>
                </a:solidFill>
              </a:rPr>
              <a:t>London</a:t>
            </a:r>
            <a:endParaRPr lang="tr-TR" dirty="0">
              <a:solidFill>
                <a:srgbClr val="00B0F0"/>
              </a:solidFill>
            </a:endParaRPr>
          </a:p>
        </p:txBody>
      </p:sp>
      <p:sp>
        <p:nvSpPr>
          <p:cNvPr id="4" name="İçerik Yer Tutucusu 3"/>
          <p:cNvSpPr>
            <a:spLocks noGrp="1"/>
          </p:cNvSpPr>
          <p:nvPr>
            <p:ph sz="half" idx="2"/>
          </p:nvPr>
        </p:nvSpPr>
        <p:spPr>
          <a:xfrm>
            <a:off x="457200" y="2174875"/>
            <a:ext cx="8229600" cy="3951288"/>
          </a:xfrm>
        </p:spPr>
        <p:txBody>
          <a:bodyPr>
            <a:normAutofit fontScale="92500" lnSpcReduction="10000"/>
          </a:bodyPr>
          <a:lstStyle/>
          <a:p>
            <a:pPr marL="0" indent="0" algn="just">
              <a:buNone/>
            </a:pPr>
            <a:r>
              <a:rPr lang="en-US" sz="2800" dirty="0" smtClean="0"/>
              <a:t>As </a:t>
            </a:r>
            <a:r>
              <a:rPr lang="en-US" sz="2800" dirty="0"/>
              <a:t>a result of it’s wide range of education </a:t>
            </a:r>
            <a:r>
              <a:rPr lang="en-US" sz="2800" dirty="0" err="1"/>
              <a:t>programmes</a:t>
            </a:r>
            <a:r>
              <a:rPr lang="en-US" sz="2800" dirty="0"/>
              <a:t> and lessons, DAL will play a key role in leading the project operation and providing purpose-oriented source of information.  The experiences and knowledge of DAL related to consumer protection issues and EU practices will be directly useful for the project context and participants in determining the education </a:t>
            </a:r>
            <a:r>
              <a:rPr lang="en-US" sz="2800" dirty="0" smtClean="0"/>
              <a:t>platform’s </a:t>
            </a:r>
            <a:r>
              <a:rPr lang="en-US" sz="2800" dirty="0"/>
              <a:t>content, </a:t>
            </a:r>
            <a:r>
              <a:rPr lang="en-US" sz="2800" dirty="0" smtClean="0"/>
              <a:t>format </a:t>
            </a:r>
            <a:r>
              <a:rPr lang="en-US" sz="2800" dirty="0"/>
              <a:t>and future</a:t>
            </a:r>
            <a:r>
              <a:rPr lang="en-US" sz="2800" dirty="0" smtClean="0"/>
              <a:t>.</a:t>
            </a:r>
            <a:endParaRPr lang="tr-TR" sz="2800" dirty="0" smtClean="0"/>
          </a:p>
          <a:p>
            <a:pPr marL="0" indent="0" algn="just">
              <a:buNone/>
            </a:pPr>
            <a:endParaRPr lang="tr-TR" sz="2800" dirty="0" smtClean="0"/>
          </a:p>
          <a:p>
            <a:pPr marL="0" indent="0" algn="just">
              <a:buNone/>
            </a:pPr>
            <a:r>
              <a:rPr lang="en-US" sz="2800" dirty="0"/>
              <a:t>http://docklandsacademy.co.uk/</a:t>
            </a:r>
          </a:p>
        </p:txBody>
      </p:sp>
      <p:sp>
        <p:nvSpPr>
          <p:cNvPr id="7" name="Slayt Numarası Yer Tutucusu 6"/>
          <p:cNvSpPr>
            <a:spLocks noGrp="1"/>
          </p:cNvSpPr>
          <p:nvPr>
            <p:ph type="sldNum" sz="quarter" idx="12"/>
          </p:nvPr>
        </p:nvSpPr>
        <p:spPr/>
        <p:txBody>
          <a:bodyPr/>
          <a:lstStyle/>
          <a:p>
            <a:pPr>
              <a:defRPr/>
            </a:pPr>
            <a:fld id="{587A38E6-3C0C-4C7C-B2A1-C77A6EFDCF9E}" type="slidenum">
              <a:rPr lang="en-US" smtClean="0"/>
              <a:pPr>
                <a:defRPr/>
              </a:pPr>
              <a:t>7</a:t>
            </a:fld>
            <a:endParaRPr lang="en-US"/>
          </a:p>
        </p:txBody>
      </p:sp>
      <p:sp>
        <p:nvSpPr>
          <p:cNvPr id="10" name="Unvan 1"/>
          <p:cNvSpPr>
            <a:spLocks noGrp="1"/>
          </p:cNvSpPr>
          <p:nvPr>
            <p:ph type="title"/>
          </p:nvPr>
        </p:nvSpPr>
        <p:spPr>
          <a:xfrm>
            <a:off x="457200" y="274638"/>
            <a:ext cx="8229600" cy="1143000"/>
          </a:xfrm>
        </p:spPr>
        <p:txBody>
          <a:bodyPr/>
          <a:lstStyle/>
          <a:p>
            <a:r>
              <a:rPr lang="tr-TR" dirty="0" smtClean="0"/>
              <a:t>Project </a:t>
            </a:r>
            <a:r>
              <a:rPr lang="tr-TR" dirty="0" err="1" smtClean="0"/>
              <a:t>Partners</a:t>
            </a:r>
            <a:endParaRPr lang="tr-TR" dirty="0"/>
          </a:p>
        </p:txBody>
      </p:sp>
    </p:spTree>
    <p:extLst>
      <p:ext uri="{BB962C8B-B14F-4D97-AF65-F5344CB8AC3E}">
        <p14:creationId xmlns:p14="http://schemas.microsoft.com/office/powerpoint/2010/main" xmlns="" val="2908239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7200" y="1535113"/>
            <a:ext cx="8229600" cy="639762"/>
          </a:xfrm>
        </p:spPr>
        <p:txBody>
          <a:bodyPr/>
          <a:lstStyle/>
          <a:p>
            <a:r>
              <a:rPr lang="tr-TR" dirty="0" smtClean="0">
                <a:solidFill>
                  <a:srgbClr val="00B0F0"/>
                </a:solidFill>
              </a:rPr>
              <a:t>AVIVA Poland – </a:t>
            </a:r>
            <a:r>
              <a:rPr lang="tr-TR" dirty="0" err="1" smtClean="0">
                <a:solidFill>
                  <a:srgbClr val="00B0F0"/>
                </a:solidFill>
              </a:rPr>
              <a:t>Vocational</a:t>
            </a:r>
            <a:r>
              <a:rPr lang="tr-TR" dirty="0" smtClean="0">
                <a:solidFill>
                  <a:srgbClr val="00B0F0"/>
                </a:solidFill>
              </a:rPr>
              <a:t> Training</a:t>
            </a:r>
            <a:endParaRPr lang="tr-TR" dirty="0">
              <a:solidFill>
                <a:srgbClr val="00B0F0"/>
              </a:solidFill>
            </a:endParaRPr>
          </a:p>
        </p:txBody>
      </p:sp>
      <p:sp>
        <p:nvSpPr>
          <p:cNvPr id="4" name="İçerik Yer Tutucusu 3"/>
          <p:cNvSpPr>
            <a:spLocks noGrp="1"/>
          </p:cNvSpPr>
          <p:nvPr>
            <p:ph sz="half" idx="2"/>
          </p:nvPr>
        </p:nvSpPr>
        <p:spPr>
          <a:xfrm>
            <a:off x="457200" y="2174875"/>
            <a:ext cx="8229600" cy="3951288"/>
          </a:xfrm>
        </p:spPr>
        <p:txBody>
          <a:bodyPr>
            <a:normAutofit fontScale="92500" lnSpcReduction="10000"/>
          </a:bodyPr>
          <a:lstStyle/>
          <a:p>
            <a:pPr marL="0" indent="0" algn="just">
              <a:buNone/>
            </a:pPr>
            <a:r>
              <a:rPr lang="en-US" dirty="0" smtClean="0"/>
              <a:t>Due </a:t>
            </a:r>
            <a:r>
              <a:rPr lang="en-US" dirty="0"/>
              <a:t>to it's previous experiences in TOI projects Aviva will contribute to the project management, implementation and dissemination fields during the project period. </a:t>
            </a:r>
            <a:endParaRPr lang="tr-TR" dirty="0" smtClean="0"/>
          </a:p>
          <a:p>
            <a:pPr marL="0" indent="0" algn="just">
              <a:buNone/>
            </a:pPr>
            <a:endParaRPr lang="tr-TR" dirty="0"/>
          </a:p>
          <a:p>
            <a:pPr marL="0" indent="0" algn="just">
              <a:buNone/>
            </a:pPr>
            <a:r>
              <a:rPr lang="en-US" dirty="0" smtClean="0"/>
              <a:t>Additionally</a:t>
            </a:r>
            <a:r>
              <a:rPr lang="en-US" dirty="0"/>
              <a:t>, Aviva will coordinate the meeting to be held in Poland in accordance with the project purposes and cost efficiency concerns that it developed during </a:t>
            </a:r>
            <a:r>
              <a:rPr lang="tr-TR" dirty="0" err="1" smtClean="0"/>
              <a:t>the</a:t>
            </a:r>
            <a:r>
              <a:rPr lang="tr-TR" dirty="0" smtClean="0"/>
              <a:t> </a:t>
            </a:r>
            <a:r>
              <a:rPr lang="en-US" dirty="0" smtClean="0"/>
              <a:t>previous </a:t>
            </a:r>
            <a:r>
              <a:rPr lang="en-US" dirty="0"/>
              <a:t>project </a:t>
            </a:r>
            <a:r>
              <a:rPr lang="en-US" dirty="0" err="1" smtClean="0"/>
              <a:t>experi</a:t>
            </a:r>
            <a:r>
              <a:rPr lang="tr-TR" dirty="0" smtClean="0"/>
              <a:t>e</a:t>
            </a:r>
            <a:r>
              <a:rPr lang="en-US" dirty="0" err="1" smtClean="0"/>
              <a:t>nces</a:t>
            </a:r>
            <a:r>
              <a:rPr lang="en-US" dirty="0"/>
              <a:t>. Besides, as an EU country it will use it's sources for uploading information on EU consumer protection related news and practices</a:t>
            </a:r>
            <a:r>
              <a:rPr lang="en-US" dirty="0" smtClean="0"/>
              <a:t>.</a:t>
            </a:r>
            <a:endParaRPr lang="tr-TR" dirty="0" smtClean="0"/>
          </a:p>
          <a:p>
            <a:pPr marL="0" indent="0" algn="just">
              <a:buNone/>
            </a:pPr>
            <a:endParaRPr lang="tr-TR" dirty="0"/>
          </a:p>
          <a:p>
            <a:pPr marL="0" indent="0" algn="just">
              <a:buNone/>
            </a:pPr>
            <a:r>
              <a:rPr lang="tr-TR" dirty="0"/>
              <a:t>http://avivapoland.com/tr/</a:t>
            </a:r>
          </a:p>
        </p:txBody>
      </p:sp>
      <p:sp>
        <p:nvSpPr>
          <p:cNvPr id="7" name="Slayt Numarası Yer Tutucusu 6"/>
          <p:cNvSpPr>
            <a:spLocks noGrp="1"/>
          </p:cNvSpPr>
          <p:nvPr>
            <p:ph type="sldNum" sz="quarter" idx="12"/>
          </p:nvPr>
        </p:nvSpPr>
        <p:spPr/>
        <p:txBody>
          <a:bodyPr/>
          <a:lstStyle/>
          <a:p>
            <a:pPr>
              <a:defRPr/>
            </a:pPr>
            <a:fld id="{587A38E6-3C0C-4C7C-B2A1-C77A6EFDCF9E}" type="slidenum">
              <a:rPr lang="en-US" smtClean="0"/>
              <a:pPr>
                <a:defRPr/>
              </a:pPr>
              <a:t>8</a:t>
            </a:fld>
            <a:endParaRPr lang="en-US"/>
          </a:p>
        </p:txBody>
      </p:sp>
      <p:sp>
        <p:nvSpPr>
          <p:cNvPr id="8" name="Unvan 1"/>
          <p:cNvSpPr>
            <a:spLocks noGrp="1"/>
          </p:cNvSpPr>
          <p:nvPr>
            <p:ph type="title"/>
          </p:nvPr>
        </p:nvSpPr>
        <p:spPr>
          <a:xfrm>
            <a:off x="457200" y="274638"/>
            <a:ext cx="8229600" cy="1143000"/>
          </a:xfrm>
        </p:spPr>
        <p:txBody>
          <a:bodyPr/>
          <a:lstStyle/>
          <a:p>
            <a:r>
              <a:rPr lang="tr-TR" dirty="0" smtClean="0"/>
              <a:t>Project </a:t>
            </a:r>
            <a:r>
              <a:rPr lang="tr-TR" dirty="0" err="1" smtClean="0"/>
              <a:t>Partners</a:t>
            </a:r>
            <a:endParaRPr lang="tr-TR" dirty="0"/>
          </a:p>
        </p:txBody>
      </p:sp>
    </p:spTree>
    <p:extLst>
      <p:ext uri="{BB962C8B-B14F-4D97-AF65-F5344CB8AC3E}">
        <p14:creationId xmlns:p14="http://schemas.microsoft.com/office/powerpoint/2010/main" xmlns="" val="1421669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7200" y="1535113"/>
            <a:ext cx="8229600" cy="639762"/>
          </a:xfrm>
        </p:spPr>
        <p:txBody>
          <a:bodyPr>
            <a:normAutofit fontScale="77500" lnSpcReduction="20000"/>
          </a:bodyPr>
          <a:lstStyle/>
          <a:p>
            <a:r>
              <a:rPr lang="tr-TR" dirty="0" smtClean="0">
                <a:solidFill>
                  <a:srgbClr val="00B0F0"/>
                </a:solidFill>
              </a:rPr>
              <a:t>TÜPADEM</a:t>
            </a:r>
          </a:p>
          <a:p>
            <a:r>
              <a:rPr lang="en-US" dirty="0" smtClean="0">
                <a:solidFill>
                  <a:srgbClr val="00B0F0"/>
                </a:solidFill>
              </a:rPr>
              <a:t>The </a:t>
            </a:r>
            <a:r>
              <a:rPr lang="en-US" dirty="0">
                <a:solidFill>
                  <a:srgbClr val="00B0F0"/>
                </a:solidFill>
              </a:rPr>
              <a:t>Center of Consumer and Market Research Consulting Test and Education</a:t>
            </a:r>
            <a:endParaRPr lang="tr-TR" dirty="0">
              <a:solidFill>
                <a:srgbClr val="00B0F0"/>
              </a:solidFill>
            </a:endParaRPr>
          </a:p>
        </p:txBody>
      </p:sp>
      <p:sp>
        <p:nvSpPr>
          <p:cNvPr id="4" name="İçerik Yer Tutucusu 3"/>
          <p:cNvSpPr>
            <a:spLocks noGrp="1"/>
          </p:cNvSpPr>
          <p:nvPr>
            <p:ph sz="half" idx="2"/>
          </p:nvPr>
        </p:nvSpPr>
        <p:spPr>
          <a:xfrm>
            <a:off x="457200" y="2174875"/>
            <a:ext cx="8229600" cy="3951288"/>
          </a:xfrm>
        </p:spPr>
        <p:txBody>
          <a:bodyPr>
            <a:normAutofit lnSpcReduction="10000"/>
          </a:bodyPr>
          <a:lstStyle/>
          <a:p>
            <a:pPr marL="0" indent="0" algn="just">
              <a:buNone/>
            </a:pPr>
            <a:r>
              <a:rPr lang="en-US" dirty="0"/>
              <a:t>It is expected that TÜPADEM will contribute to the project by </a:t>
            </a:r>
            <a:r>
              <a:rPr lang="en-US" b="1" dirty="0"/>
              <a:t>carrying out </a:t>
            </a:r>
            <a:r>
              <a:rPr lang="tr-TR" b="1" dirty="0"/>
              <a:t>a </a:t>
            </a:r>
            <a:r>
              <a:rPr lang="en-US" b="1" dirty="0"/>
              <a:t>research</a:t>
            </a:r>
            <a:r>
              <a:rPr lang="en-US" dirty="0"/>
              <a:t> similar to </a:t>
            </a:r>
            <a:r>
              <a:rPr lang="en-US" i="1" dirty="0"/>
              <a:t>“Consumer Protection and Awareness Level Regarding Consumer Rights-2008”</a:t>
            </a:r>
            <a:r>
              <a:rPr lang="en-US" dirty="0"/>
              <a:t>  in the education platform to be established within the project, designing survey and research that will form a basis for that research, and evaluating and reporting the results.  By publishing the reports in English within the website, the shareholders abroad will be able to </a:t>
            </a:r>
            <a:r>
              <a:rPr lang="tr-TR" dirty="0"/>
              <a:t>a</a:t>
            </a:r>
            <a:r>
              <a:rPr lang="en-US" dirty="0" err="1"/>
              <a:t>ccess</a:t>
            </a:r>
            <a:r>
              <a:rPr lang="tr-TR" dirty="0"/>
              <a:t> </a:t>
            </a:r>
            <a:r>
              <a:rPr lang="en-US" dirty="0"/>
              <a:t>the results of the research and the </a:t>
            </a:r>
            <a:r>
              <a:rPr lang="tr-TR" dirty="0" err="1"/>
              <a:t>outcome</a:t>
            </a:r>
            <a:r>
              <a:rPr lang="tr-TR" dirty="0"/>
              <a:t> </a:t>
            </a:r>
            <a:r>
              <a:rPr lang="en-US" dirty="0"/>
              <a:t>will be widely disseminated. </a:t>
            </a:r>
            <a:endParaRPr lang="tr-TR" dirty="0" smtClean="0"/>
          </a:p>
          <a:p>
            <a:pPr marL="0" indent="0" algn="just">
              <a:buNone/>
            </a:pPr>
            <a:endParaRPr lang="tr-TR" dirty="0"/>
          </a:p>
          <a:p>
            <a:pPr marL="0" indent="0" algn="just">
              <a:buNone/>
            </a:pPr>
            <a:r>
              <a:rPr lang="tr-TR" dirty="0"/>
              <a:t>http://www.tupadem.hacettepe.edu.tr/</a:t>
            </a:r>
          </a:p>
        </p:txBody>
      </p:sp>
      <p:sp>
        <p:nvSpPr>
          <p:cNvPr id="7" name="Slayt Numarası Yer Tutucusu 6"/>
          <p:cNvSpPr>
            <a:spLocks noGrp="1"/>
          </p:cNvSpPr>
          <p:nvPr>
            <p:ph type="sldNum" sz="quarter" idx="12"/>
          </p:nvPr>
        </p:nvSpPr>
        <p:spPr/>
        <p:txBody>
          <a:bodyPr/>
          <a:lstStyle/>
          <a:p>
            <a:pPr>
              <a:defRPr/>
            </a:pPr>
            <a:fld id="{587A38E6-3C0C-4C7C-B2A1-C77A6EFDCF9E}" type="slidenum">
              <a:rPr lang="en-US" smtClean="0"/>
              <a:pPr>
                <a:defRPr/>
              </a:pPr>
              <a:t>9</a:t>
            </a:fld>
            <a:endParaRPr lang="en-US"/>
          </a:p>
        </p:txBody>
      </p:sp>
      <p:sp>
        <p:nvSpPr>
          <p:cNvPr id="10" name="Unvan 1"/>
          <p:cNvSpPr>
            <a:spLocks noGrp="1"/>
          </p:cNvSpPr>
          <p:nvPr>
            <p:ph type="title"/>
          </p:nvPr>
        </p:nvSpPr>
        <p:spPr>
          <a:xfrm>
            <a:off x="457200" y="274638"/>
            <a:ext cx="8229600" cy="1143000"/>
          </a:xfrm>
        </p:spPr>
        <p:txBody>
          <a:bodyPr/>
          <a:lstStyle/>
          <a:p>
            <a:r>
              <a:rPr lang="tr-TR" dirty="0" smtClean="0"/>
              <a:t>Project </a:t>
            </a:r>
            <a:r>
              <a:rPr lang="tr-TR" dirty="0" err="1" smtClean="0"/>
              <a:t>Partners</a:t>
            </a:r>
            <a:endParaRPr lang="tr-TR" dirty="0"/>
          </a:p>
        </p:txBody>
      </p:sp>
    </p:spTree>
    <p:extLst>
      <p:ext uri="{BB962C8B-B14F-4D97-AF65-F5344CB8AC3E}">
        <p14:creationId xmlns:p14="http://schemas.microsoft.com/office/powerpoint/2010/main" xmlns="" val="4144923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LongProperties xmlns="http://schemas.microsoft.com/office/2006/metadata/longProperties"/>
</file>

<file path=customXml/itemProps1.xml><?xml version="1.0" encoding="utf-8"?>
<ds:datastoreItem xmlns:ds="http://schemas.openxmlformats.org/officeDocument/2006/customXml" ds:itemID="{1200208E-AD74-4ADD-A089-74B05AE05B73}">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7305</TotalTime>
  <Words>874</Words>
  <Application>Microsoft Office PowerPoint</Application>
  <PresentationFormat>Ekran Gösterisi (4:3)</PresentationFormat>
  <Paragraphs>80</Paragraphs>
  <Slides>11</Slides>
  <Notes>2</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Tema1</vt:lpstr>
      <vt:lpstr>Slayt 1</vt:lpstr>
      <vt:lpstr>Slayt 2</vt:lpstr>
      <vt:lpstr>Who are we ?</vt:lpstr>
      <vt:lpstr>What’s Consumer Academy ?</vt:lpstr>
      <vt:lpstr>Consumer Academy Project</vt:lpstr>
      <vt:lpstr>Project Partners</vt:lpstr>
      <vt:lpstr>Project Partners</vt:lpstr>
      <vt:lpstr>Project Partners</vt:lpstr>
      <vt:lpstr>Project Partners</vt:lpstr>
      <vt:lpstr>Project Partners</vt:lpstr>
      <vt:lpstr>Project Partners</vt:lpstr>
    </vt:vector>
  </TitlesOfParts>
  <Company>GUMRUK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MEDSYS</dc:creator>
  <cp:lastModifiedBy>Gfundauluturk</cp:lastModifiedBy>
  <cp:revision>770</cp:revision>
  <cp:lastPrinted>2013-12-24T17:44:41Z</cp:lastPrinted>
  <dcterms:created xsi:type="dcterms:W3CDTF">2011-07-03T10:34:57Z</dcterms:created>
  <dcterms:modified xsi:type="dcterms:W3CDTF">2016-07-27T14:19:44Z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TC103789559990</vt:lpwstr>
  </property>
</Properties>
</file>